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1" r:id="rId6"/>
    <p:sldId id="262" r:id="rId7"/>
    <p:sldId id="272" r:id="rId8"/>
    <p:sldId id="263" r:id="rId9"/>
    <p:sldId id="271" r:id="rId10"/>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90A026E0-C4D7-42C7-9D51-609269D3D197}"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5A6433D1-BD06-469A-B47E-FCCD82DB5CCF}"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9D6A1931-10C7-467A-A162-6B5A3148D171}"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F631334E-D93A-4CCB-97F7-E333DB2CB33D}"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5DE0CCB-3934-4D13-A541-2832FE11501C}"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90E591C4-9BA3-4431-B607-2B3FC7BA3E43}"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endParaRPr lang="es-ES"/>
          </a:p>
        </p:txBody>
      </p:sp>
      <p:sp>
        <p:nvSpPr>
          <p:cNvPr id="8" name="21 Marcador de pie de página"/>
          <p:cNvSpPr>
            <a:spLocks noGrp="1"/>
          </p:cNvSpPr>
          <p:nvPr>
            <p:ph type="ftr" sz="quarter" idx="11"/>
          </p:nvPr>
        </p:nvSpPr>
        <p:spPr/>
        <p:txBody>
          <a:bodyPr/>
          <a:lstStyle>
            <a:lvl1pPr>
              <a:defRPr/>
            </a:lvl1pPr>
          </a:lstStyle>
          <a:p>
            <a:pPr>
              <a:defRPr/>
            </a:pPr>
            <a:endParaRPr lang="es-ES"/>
          </a:p>
        </p:txBody>
      </p:sp>
      <p:sp>
        <p:nvSpPr>
          <p:cNvPr id="9" name="17 Marcador de número de diapositiva"/>
          <p:cNvSpPr>
            <a:spLocks noGrp="1"/>
          </p:cNvSpPr>
          <p:nvPr>
            <p:ph type="sldNum" sz="quarter" idx="12"/>
          </p:nvPr>
        </p:nvSpPr>
        <p:spPr/>
        <p:txBody>
          <a:bodyPr/>
          <a:lstStyle>
            <a:lvl1pPr>
              <a:defRPr/>
            </a:lvl1pPr>
          </a:lstStyle>
          <a:p>
            <a:pPr>
              <a:defRPr/>
            </a:pPr>
            <a:fld id="{17E9B09F-99B1-474C-AB85-B3059B74F3B5}"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endParaRPr lang="es-ES"/>
          </a:p>
        </p:txBody>
      </p:sp>
      <p:sp>
        <p:nvSpPr>
          <p:cNvPr id="4" name="21 Marcador de pie de página"/>
          <p:cNvSpPr>
            <a:spLocks noGrp="1"/>
          </p:cNvSpPr>
          <p:nvPr>
            <p:ph type="ftr" sz="quarter" idx="11"/>
          </p:nvPr>
        </p:nvSpPr>
        <p:spPr/>
        <p:txBody>
          <a:bodyPr/>
          <a:lstStyle>
            <a:lvl1pPr>
              <a:defRPr/>
            </a:lvl1pPr>
          </a:lstStyle>
          <a:p>
            <a:pPr>
              <a:defRPr/>
            </a:pPr>
            <a:endParaRPr lang="es-ES"/>
          </a:p>
        </p:txBody>
      </p:sp>
      <p:sp>
        <p:nvSpPr>
          <p:cNvPr id="5" name="17 Marcador de número de diapositiva"/>
          <p:cNvSpPr>
            <a:spLocks noGrp="1"/>
          </p:cNvSpPr>
          <p:nvPr>
            <p:ph type="sldNum" sz="quarter" idx="12"/>
          </p:nvPr>
        </p:nvSpPr>
        <p:spPr/>
        <p:txBody>
          <a:bodyPr/>
          <a:lstStyle>
            <a:lvl1pPr>
              <a:defRPr/>
            </a:lvl1pPr>
          </a:lstStyle>
          <a:p>
            <a:pPr>
              <a:defRPr/>
            </a:pPr>
            <a:fld id="{CBCDEFEA-1C65-4CA9-81F9-A77EC088FDCE}"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endParaRPr lang="es-ES"/>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BFB2358F-3009-4A5D-94DD-23912769D62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8865B61B-0B04-442D-A363-644EC430F8C1}"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4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5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6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7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endParaRPr lang="es-ES"/>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CA87BB7B-49E0-44E6-B54C-C8BCA14DB6B2}"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052"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2053"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A83F2F5-CFE6-4855-B424-2EC6F3E3B41A}" type="slidenum">
              <a:rPr lang="es-ES"/>
              <a:pPr>
                <a:defRPr/>
              </a:pPr>
              <a:t>‹Nº›</a:t>
            </a:fld>
            <a:endParaRPr lang="es-ES"/>
          </a:p>
        </p:txBody>
      </p:sp>
      <p:grpSp>
        <p:nvGrpSpPr>
          <p:cNvPr id="2057"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24" r:id="rId1"/>
    <p:sldLayoutId id="2147483716" r:id="rId2"/>
    <p:sldLayoutId id="2147483725" r:id="rId3"/>
    <p:sldLayoutId id="2147483717" r:id="rId4"/>
    <p:sldLayoutId id="2147483718" r:id="rId5"/>
    <p:sldLayoutId id="2147483719" r:id="rId6"/>
    <p:sldLayoutId id="2147483720" r:id="rId7"/>
    <p:sldLayoutId id="2147483721" r:id="rId8"/>
    <p:sldLayoutId id="2147483726" r:id="rId9"/>
    <p:sldLayoutId id="2147483722" r:id="rId10"/>
    <p:sldLayoutId id="214748372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santiagotamous@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santiagotamous@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antiagotamous@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santiagotamous@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tamous@asfinanciero.com.a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hyperlink" Target="mailto:santiagotamous@gmail.com"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33400" y="1371600"/>
            <a:ext cx="7851648" cy="1414458"/>
          </a:xfrm>
        </p:spPr>
        <p:txBody>
          <a:bodyPr/>
          <a:lstStyle/>
          <a:p>
            <a:pPr eaLnBrk="1" fontAlgn="auto" hangingPunct="1">
              <a:spcAft>
                <a:spcPts val="0"/>
              </a:spcAft>
              <a:defRPr/>
            </a:pPr>
            <a:r>
              <a:rPr lang="es-ES_tradnl" sz="3600" dirty="0" smtClean="0">
                <a:latin typeface="Times New Roman" pitchFamily="18" charset="0"/>
              </a:rPr>
              <a:t>Capital </a:t>
            </a:r>
            <a:r>
              <a:rPr lang="es-ES_tradnl" sz="3600" dirty="0" err="1" smtClean="0">
                <a:latin typeface="Times New Roman" pitchFamily="18" charset="0"/>
              </a:rPr>
              <a:t>Assets</a:t>
            </a:r>
            <a:r>
              <a:rPr lang="es-ES_tradnl" sz="3600" dirty="0" smtClean="0">
                <a:latin typeface="Times New Roman" pitchFamily="18" charset="0"/>
              </a:rPr>
              <a:t> </a:t>
            </a:r>
            <a:r>
              <a:rPr lang="es-ES_tradnl" sz="3600" dirty="0" err="1" smtClean="0">
                <a:latin typeface="Times New Roman" pitchFamily="18" charset="0"/>
              </a:rPr>
              <a:t>Pricing</a:t>
            </a:r>
            <a:r>
              <a:rPr lang="es-ES_tradnl" sz="3600" dirty="0" smtClean="0">
                <a:latin typeface="Times New Roman" pitchFamily="18" charset="0"/>
              </a:rPr>
              <a:t> </a:t>
            </a:r>
            <a:r>
              <a:rPr lang="es-ES_tradnl" sz="3600" dirty="0" err="1" smtClean="0">
                <a:latin typeface="Times New Roman" pitchFamily="18" charset="0"/>
              </a:rPr>
              <a:t>Model</a:t>
            </a:r>
            <a:endParaRPr lang="es-ES" sz="3600" dirty="0" smtClean="0">
              <a:latin typeface="Times New Roman" pitchFamily="18" charset="0"/>
            </a:endParaRPr>
          </a:p>
        </p:txBody>
      </p:sp>
      <p:sp>
        <p:nvSpPr>
          <p:cNvPr id="6147" name="Rectangle 3"/>
          <p:cNvSpPr>
            <a:spLocks noGrp="1" noChangeArrowheads="1"/>
          </p:cNvSpPr>
          <p:nvPr>
            <p:ph type="subTitle" idx="1"/>
          </p:nvPr>
        </p:nvSpPr>
        <p:spPr>
          <a:xfrm>
            <a:off x="533400" y="3228975"/>
            <a:ext cx="7854950" cy="1752600"/>
          </a:xfrm>
        </p:spPr>
        <p:txBody>
          <a:bodyPr/>
          <a:lstStyle/>
          <a:p>
            <a:pPr marR="0" eaLnBrk="1" hangingPunct="1"/>
            <a:r>
              <a:rPr lang="es-ES_tradnl" sz="2000" dirty="0" smtClean="0">
                <a:latin typeface="Times New Roman" pitchFamily="18" charset="0"/>
              </a:rPr>
              <a:t>Magister Santiago Tamous</a:t>
            </a:r>
          </a:p>
          <a:p>
            <a:pPr marR="0" eaLnBrk="1" hangingPunct="1"/>
            <a:r>
              <a:rPr lang="es-ES_tradnl" sz="1800" dirty="0" smtClean="0">
                <a:latin typeface="Times New Roman" pitchFamily="18" charset="0"/>
              </a:rPr>
              <a:t>santiagotamous@gmail.com</a:t>
            </a:r>
          </a:p>
          <a:p>
            <a:pPr marR="0" eaLnBrk="1" hangingPunct="1"/>
            <a:endParaRPr lang="es-ES_tradnl" sz="2800" dirty="0" smtClean="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85813" y="571500"/>
            <a:ext cx="7900987" cy="642938"/>
          </a:xfrm>
        </p:spPr>
        <p:txBody>
          <a:bodyPr/>
          <a:lstStyle/>
          <a:p>
            <a:pPr eaLnBrk="1" hangingPunct="1"/>
            <a:r>
              <a:rPr lang="es-ES_tradnl" sz="3200" b="1" smtClean="0">
                <a:latin typeface="Times New Roman" pitchFamily="18" charset="0"/>
              </a:rPr>
              <a:t>Introducción </a:t>
            </a:r>
            <a:endParaRPr lang="es-ES" sz="3200" b="1" smtClean="0">
              <a:latin typeface="Times New Roman" pitchFamily="18" charset="0"/>
            </a:endParaRPr>
          </a:p>
        </p:txBody>
      </p:sp>
      <p:sp>
        <p:nvSpPr>
          <p:cNvPr id="7171" name="Rectangle 3"/>
          <p:cNvSpPr>
            <a:spLocks noGrp="1" noChangeArrowheads="1"/>
          </p:cNvSpPr>
          <p:nvPr>
            <p:ph idx="1"/>
          </p:nvPr>
        </p:nvSpPr>
        <p:spPr>
          <a:xfrm>
            <a:off x="762000" y="1500188"/>
            <a:ext cx="7772400" cy="4595812"/>
          </a:xfrm>
        </p:spPr>
        <p:txBody>
          <a:bodyPr/>
          <a:lstStyle/>
          <a:p>
            <a:pPr marL="0" indent="0" algn="just" eaLnBrk="1" hangingPunct="1">
              <a:buFont typeface="Wingdings" pitchFamily="2" charset="2"/>
              <a:buNone/>
            </a:pPr>
            <a:r>
              <a:rPr lang="es-ES" sz="2400" smtClean="0">
                <a:latin typeface="Times New Roman" pitchFamily="18" charset="0"/>
              </a:rPr>
              <a:t>La idea de paridad de tasas de interés entre activos permite establecer la tasa implícita que un inversionista puede exigir a una posición de fondos propios teniendo en consideración las dos dimensiones que hacen al precio del dinero en una economía.</a:t>
            </a:r>
            <a:endParaRPr lang="es-ES_tradnl" sz="2400" smtClean="0">
              <a:latin typeface="Times New Roman" pitchFamily="18" charset="0"/>
            </a:endParaRPr>
          </a:p>
          <a:p>
            <a:pPr marL="0" indent="0" algn="just" eaLnBrk="1" hangingPunct="1">
              <a:buFont typeface="Wingdings" pitchFamily="2" charset="2"/>
              <a:buNone/>
            </a:pPr>
            <a:endParaRPr lang="es-ES_tradnl" sz="2400" smtClean="0">
              <a:latin typeface="Times New Roman" pitchFamily="18" charset="0"/>
            </a:endParaRPr>
          </a:p>
          <a:p>
            <a:pPr marL="0" indent="0" algn="just" eaLnBrk="1" hangingPunct="1">
              <a:buFont typeface="Wingdings" pitchFamily="2" charset="2"/>
              <a:buNone/>
            </a:pPr>
            <a:r>
              <a:rPr lang="es-ES_tradnl" sz="2400" smtClean="0">
                <a:latin typeface="Times New Roman" pitchFamily="18" charset="0"/>
              </a:rPr>
              <a:t>La tasa de interés debe compensar el factor tiempo de posicionamiento de los fondos en una actividad u activo y el riesgo asumido por el propietario del capital al realizar esta aplicación de fondos.</a:t>
            </a:r>
          </a:p>
        </p:txBody>
      </p:sp>
      <p:sp>
        <p:nvSpPr>
          <p:cNvPr id="5" name="54 CuadroTexto"/>
          <p:cNvSpPr txBox="1">
            <a:spLocks noChangeArrowheads="1"/>
          </p:cNvSpPr>
          <p:nvPr/>
        </p:nvSpPr>
        <p:spPr bwMode="auto">
          <a:xfrm>
            <a:off x="857250" y="6286500"/>
            <a:ext cx="7786688" cy="307975"/>
          </a:xfrm>
          <a:prstGeom prst="rect">
            <a:avLst/>
          </a:prstGeom>
          <a:noFill/>
          <a:ln w="9525">
            <a:noFill/>
            <a:miter lim="800000"/>
            <a:headEnd/>
            <a:tailEnd/>
          </a:ln>
        </p:spPr>
        <p:txBody>
          <a:bodyPr>
            <a:spAutoFit/>
          </a:bodyPr>
          <a:lstStyle/>
          <a:p>
            <a:pPr algn="ctr"/>
            <a:r>
              <a:rPr lang="es-AR" sz="1400" dirty="0">
                <a:solidFill>
                  <a:schemeClr val="accent1"/>
                </a:solidFill>
              </a:rPr>
              <a:t>Magister Santiago Tamous  </a:t>
            </a:r>
            <a:r>
              <a:rPr lang="es-AR" sz="1400" dirty="0" smtClean="0">
                <a:solidFill>
                  <a:schemeClr val="accent1"/>
                </a:solidFill>
                <a:hlinkClick r:id="rId2"/>
              </a:rPr>
              <a:t>santiagotamous@gmail.com</a:t>
            </a:r>
            <a:r>
              <a:rPr lang="es-AR" sz="1400" dirty="0" smtClean="0">
                <a:solidFill>
                  <a:schemeClr val="accent1"/>
                </a:solidFill>
              </a:rPr>
              <a:t> www.consultorfinanciero.com.ar    </a:t>
            </a:r>
            <a:endParaRPr lang="es-AR" sz="1400"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85813" y="642938"/>
            <a:ext cx="7900987" cy="571500"/>
          </a:xfrm>
        </p:spPr>
        <p:txBody>
          <a:bodyPr/>
          <a:lstStyle/>
          <a:p>
            <a:pPr eaLnBrk="1" hangingPunct="1"/>
            <a:r>
              <a:rPr lang="es-ES_tradnl" sz="3200" b="1" smtClean="0">
                <a:latin typeface="Times New Roman" pitchFamily="18" charset="0"/>
              </a:rPr>
              <a:t>Beta</a:t>
            </a:r>
            <a:endParaRPr lang="es-ES" sz="3200" b="1" smtClean="0">
              <a:latin typeface="Times New Roman" pitchFamily="18" charset="0"/>
            </a:endParaRPr>
          </a:p>
        </p:txBody>
      </p:sp>
      <p:sp>
        <p:nvSpPr>
          <p:cNvPr id="9219" name="Rectangle 3"/>
          <p:cNvSpPr>
            <a:spLocks noGrp="1" noChangeArrowheads="1"/>
          </p:cNvSpPr>
          <p:nvPr>
            <p:ph idx="1"/>
          </p:nvPr>
        </p:nvSpPr>
        <p:spPr>
          <a:xfrm>
            <a:off x="571500" y="1357313"/>
            <a:ext cx="8215313" cy="4738687"/>
          </a:xfrm>
        </p:spPr>
        <p:txBody>
          <a:bodyPr>
            <a:noAutofit/>
          </a:bodyPr>
          <a:lstStyle/>
          <a:p>
            <a:pPr marL="0" indent="0" algn="just" eaLnBrk="1" fontAlgn="auto" hangingPunct="1">
              <a:lnSpc>
                <a:spcPct val="90000"/>
              </a:lnSpc>
              <a:spcAft>
                <a:spcPts val="0"/>
              </a:spcAft>
              <a:buClr>
                <a:schemeClr val="accent3"/>
              </a:buClr>
              <a:buFont typeface="Wingdings 2"/>
              <a:buNone/>
              <a:defRPr/>
            </a:pPr>
            <a:r>
              <a:rPr lang="es-ES" sz="2400" dirty="0" smtClean="0">
                <a:latin typeface="Times New Roman" pitchFamily="18" charset="0"/>
              </a:rPr>
              <a:t>El beta surge como una parámetro que mide la variabilidad de la rentabilidad accionaria de la compañía ante fluctuaciones en el retorno del portfolio de mercado, representado éste último por un índice bursátil.</a:t>
            </a:r>
          </a:p>
          <a:p>
            <a:pPr marL="0" indent="0" algn="just" eaLnBrk="1" fontAlgn="auto" hangingPunct="1">
              <a:lnSpc>
                <a:spcPct val="90000"/>
              </a:lnSpc>
              <a:spcAft>
                <a:spcPts val="0"/>
              </a:spcAft>
              <a:buClr>
                <a:schemeClr val="accent3"/>
              </a:buClr>
              <a:buFont typeface="Wingdings" pitchFamily="2" charset="2"/>
              <a:buNone/>
              <a:defRPr/>
            </a:pPr>
            <a:endParaRPr lang="es-ES_tradnl" sz="2400" dirty="0" smtClean="0">
              <a:latin typeface="Times New Roman" pitchFamily="18" charset="0"/>
            </a:endParaRPr>
          </a:p>
          <a:p>
            <a:pPr marL="0" indent="0" algn="just" eaLnBrk="1" fontAlgn="auto" hangingPunct="1">
              <a:lnSpc>
                <a:spcPct val="90000"/>
              </a:lnSpc>
              <a:spcAft>
                <a:spcPts val="0"/>
              </a:spcAft>
              <a:buClr>
                <a:schemeClr val="accent3"/>
              </a:buClr>
              <a:buFont typeface="Wingdings" pitchFamily="2" charset="2"/>
              <a:buNone/>
              <a:defRPr/>
            </a:pPr>
            <a:r>
              <a:rPr lang="es-ES_tradnl" sz="2400" dirty="0" smtClean="0">
                <a:latin typeface="Times New Roman" pitchFamily="18" charset="0"/>
              </a:rPr>
              <a:t>El beta es el aspecto más importante del riesgo de las acciones comunes, ya que éste determina el riesgo sectorial de cada una de ellas. Suponiendo además que el inversionista es marginal y está destinando una parte no significativa de su riqueza en la acción en estudio.</a:t>
            </a:r>
          </a:p>
          <a:p>
            <a:pPr marL="0" indent="0" algn="just" eaLnBrk="1" fontAlgn="auto" hangingPunct="1">
              <a:lnSpc>
                <a:spcPct val="90000"/>
              </a:lnSpc>
              <a:spcAft>
                <a:spcPts val="0"/>
              </a:spcAft>
              <a:buClr>
                <a:schemeClr val="accent3"/>
              </a:buClr>
              <a:buFont typeface="Wingdings" pitchFamily="2" charset="2"/>
              <a:buNone/>
              <a:defRPr/>
            </a:pPr>
            <a:endParaRPr lang="es-ES" sz="2400" dirty="0" smtClean="0">
              <a:latin typeface="Times New Roman" pitchFamily="18" charset="0"/>
            </a:endParaRPr>
          </a:p>
          <a:p>
            <a:pPr marL="0" indent="0" algn="just" eaLnBrk="1" fontAlgn="auto" hangingPunct="1">
              <a:lnSpc>
                <a:spcPct val="90000"/>
              </a:lnSpc>
              <a:spcAft>
                <a:spcPts val="0"/>
              </a:spcAft>
              <a:buClr>
                <a:schemeClr val="accent3"/>
              </a:buClr>
              <a:buFont typeface="Wingdings" pitchFamily="2" charset="2"/>
              <a:buNone/>
              <a:defRPr/>
            </a:pPr>
            <a:r>
              <a:rPr lang="es-ES" sz="2400" dirty="0" smtClean="0">
                <a:latin typeface="Times New Roman" pitchFamily="18" charset="0"/>
              </a:rPr>
              <a:t>Este es un riesgo no reducible por actuar sobre la empresa sino que solo se puede morigerar diversificando entre activos</a:t>
            </a:r>
          </a:p>
        </p:txBody>
      </p:sp>
      <p:sp>
        <p:nvSpPr>
          <p:cNvPr id="5" name="54 CuadroTexto"/>
          <p:cNvSpPr txBox="1">
            <a:spLocks noChangeArrowheads="1"/>
          </p:cNvSpPr>
          <p:nvPr/>
        </p:nvSpPr>
        <p:spPr bwMode="auto">
          <a:xfrm>
            <a:off x="857250" y="6286500"/>
            <a:ext cx="7786688" cy="307975"/>
          </a:xfrm>
          <a:prstGeom prst="rect">
            <a:avLst/>
          </a:prstGeom>
          <a:noFill/>
          <a:ln w="9525">
            <a:noFill/>
            <a:miter lim="800000"/>
            <a:headEnd/>
            <a:tailEnd/>
          </a:ln>
        </p:spPr>
        <p:txBody>
          <a:bodyPr>
            <a:spAutoFit/>
          </a:bodyPr>
          <a:lstStyle/>
          <a:p>
            <a:pPr algn="ctr"/>
            <a:r>
              <a:rPr lang="es-AR" sz="1400" dirty="0">
                <a:solidFill>
                  <a:schemeClr val="accent1"/>
                </a:solidFill>
              </a:rPr>
              <a:t>Magister Santiago Tamous  </a:t>
            </a:r>
            <a:r>
              <a:rPr lang="es-AR" sz="1400" dirty="0" smtClean="0">
                <a:solidFill>
                  <a:schemeClr val="accent1"/>
                </a:solidFill>
                <a:hlinkClick r:id="rId2"/>
              </a:rPr>
              <a:t>santiagotamous@gmail.com</a:t>
            </a:r>
            <a:r>
              <a:rPr lang="es-AR" sz="1400" dirty="0" smtClean="0">
                <a:solidFill>
                  <a:schemeClr val="accent1"/>
                </a:solidFill>
              </a:rPr>
              <a:t> www.consultorfinanciero.com.ar    </a:t>
            </a:r>
            <a:endParaRPr lang="es-AR" sz="1400" dirty="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85813" y="285750"/>
            <a:ext cx="8001000" cy="785813"/>
          </a:xfrm>
        </p:spPr>
        <p:txBody>
          <a:bodyPr/>
          <a:lstStyle/>
          <a:p>
            <a:pPr eaLnBrk="1" hangingPunct="1"/>
            <a:r>
              <a:rPr lang="es-ES_tradnl" sz="3200" b="1" smtClean="0">
                <a:latin typeface="Times New Roman" pitchFamily="18" charset="0"/>
              </a:rPr>
              <a:t>The Capital Assets Pricing Model</a:t>
            </a:r>
            <a:endParaRPr lang="es-ES" sz="3200" b="1" smtClean="0">
              <a:latin typeface="Times New Roman" pitchFamily="18" charset="0"/>
            </a:endParaRPr>
          </a:p>
        </p:txBody>
      </p:sp>
      <p:sp>
        <p:nvSpPr>
          <p:cNvPr id="9219" name="Rectangle 3"/>
          <p:cNvSpPr>
            <a:spLocks noGrp="1" noChangeArrowheads="1"/>
          </p:cNvSpPr>
          <p:nvPr>
            <p:ph idx="1"/>
          </p:nvPr>
        </p:nvSpPr>
        <p:spPr>
          <a:xfrm>
            <a:off x="857250" y="1143000"/>
            <a:ext cx="7772400" cy="4043363"/>
          </a:xfrm>
        </p:spPr>
        <p:txBody>
          <a:bodyPr/>
          <a:lstStyle/>
          <a:p>
            <a:pPr marL="0" indent="0" algn="just" eaLnBrk="1" hangingPunct="1">
              <a:buFont typeface="Wingdings" pitchFamily="2" charset="2"/>
              <a:buNone/>
            </a:pPr>
            <a:r>
              <a:rPr lang="es-ES_tradnl" sz="2400" smtClean="0">
                <a:latin typeface="Times New Roman" pitchFamily="18" charset="0"/>
              </a:rPr>
              <a:t>El Modelo de Valoración de Activos de Capital o CAPM plantea que la rentabilidad esperada sobre un activo “j” (r</a:t>
            </a:r>
            <a:r>
              <a:rPr lang="es-ES_tradnl" sz="2400" baseline="-25000" smtClean="0">
                <a:latin typeface="Times New Roman" pitchFamily="18" charset="0"/>
              </a:rPr>
              <a:t>j</a:t>
            </a:r>
            <a:r>
              <a:rPr lang="es-ES_tradnl" sz="2400" smtClean="0">
                <a:latin typeface="Times New Roman" pitchFamily="18" charset="0"/>
              </a:rPr>
              <a:t>) está en función de la rentabilidad del activo libre de riesgo (r</a:t>
            </a:r>
            <a:r>
              <a:rPr lang="es-ES_tradnl" sz="2400" baseline="-25000" smtClean="0">
                <a:latin typeface="Times New Roman" pitchFamily="18" charset="0"/>
              </a:rPr>
              <a:t>f</a:t>
            </a:r>
            <a:r>
              <a:rPr lang="es-ES_tradnl" sz="2400" smtClean="0">
                <a:latin typeface="Times New Roman" pitchFamily="18" charset="0"/>
              </a:rPr>
              <a:t>), más un premio por el riesgo que presente dicho activo.</a:t>
            </a:r>
            <a:endParaRPr lang="es-ES" sz="2400" smtClean="0">
              <a:latin typeface="Times New Roman" pitchFamily="18" charset="0"/>
            </a:endParaRPr>
          </a:p>
        </p:txBody>
      </p:sp>
      <p:grpSp>
        <p:nvGrpSpPr>
          <p:cNvPr id="9220" name="Group 7"/>
          <p:cNvGrpSpPr>
            <a:grpSpLocks noChangeAspect="1"/>
          </p:cNvGrpSpPr>
          <p:nvPr/>
        </p:nvGrpSpPr>
        <p:grpSpPr bwMode="auto">
          <a:xfrm>
            <a:off x="1714500" y="2928938"/>
            <a:ext cx="5932488" cy="3149600"/>
            <a:chOff x="1056" y="2256"/>
            <a:chExt cx="3737" cy="1984"/>
          </a:xfrm>
        </p:grpSpPr>
        <p:sp>
          <p:nvSpPr>
            <p:cNvPr id="9222" name="AutoShape 6"/>
            <p:cNvSpPr>
              <a:spLocks noChangeAspect="1" noChangeArrowheads="1" noTextEdit="1"/>
            </p:cNvSpPr>
            <p:nvPr/>
          </p:nvSpPr>
          <p:spPr bwMode="auto">
            <a:xfrm>
              <a:off x="1056" y="2256"/>
              <a:ext cx="3737" cy="1984"/>
            </a:xfrm>
            <a:prstGeom prst="rect">
              <a:avLst/>
            </a:prstGeom>
            <a:solidFill>
              <a:srgbClr val="C0C0C0"/>
            </a:solidFill>
            <a:ln w="9525">
              <a:noFill/>
              <a:miter lim="800000"/>
              <a:headEnd/>
              <a:tailEnd/>
            </a:ln>
          </p:spPr>
          <p:txBody>
            <a:bodyPr/>
            <a:lstStyle/>
            <a:p>
              <a:endParaRPr lang="es-AR"/>
            </a:p>
          </p:txBody>
        </p:sp>
        <p:grpSp>
          <p:nvGrpSpPr>
            <p:cNvPr id="9223" name="Group 27"/>
            <p:cNvGrpSpPr>
              <a:grpSpLocks/>
            </p:cNvGrpSpPr>
            <p:nvPr/>
          </p:nvGrpSpPr>
          <p:grpSpPr bwMode="auto">
            <a:xfrm>
              <a:off x="2237" y="2304"/>
              <a:ext cx="1689" cy="346"/>
              <a:chOff x="2237" y="2304"/>
              <a:chExt cx="1689" cy="346"/>
            </a:xfrm>
          </p:grpSpPr>
          <p:sp>
            <p:nvSpPr>
              <p:cNvPr id="9253" name="Rectangle 8"/>
              <p:cNvSpPr>
                <a:spLocks noChangeArrowheads="1"/>
              </p:cNvSpPr>
              <p:nvPr/>
            </p:nvSpPr>
            <p:spPr bwMode="auto">
              <a:xfrm>
                <a:off x="2985" y="2304"/>
                <a:ext cx="157" cy="346"/>
              </a:xfrm>
              <a:prstGeom prst="rect">
                <a:avLst/>
              </a:prstGeom>
              <a:noFill/>
              <a:ln w="9525">
                <a:noFill/>
                <a:miter lim="800000"/>
                <a:headEnd/>
                <a:tailEnd/>
              </a:ln>
            </p:spPr>
            <p:txBody>
              <a:bodyPr wrap="none" lIns="0" tIns="0" rIns="0" bIns="0">
                <a:spAutoFit/>
              </a:bodyPr>
              <a:lstStyle/>
              <a:p>
                <a:r>
                  <a:rPr lang="es-AR" sz="2900">
                    <a:solidFill>
                      <a:srgbClr val="0E0E0E"/>
                    </a:solidFill>
                    <a:latin typeface="Symbol" pitchFamily="18" charset="2"/>
                  </a:rPr>
                  <a:t>[</a:t>
                </a:r>
                <a:endParaRPr lang="es-AR"/>
              </a:p>
            </p:txBody>
          </p:sp>
          <p:sp>
            <p:nvSpPr>
              <p:cNvPr id="9254" name="Rectangle 9"/>
              <p:cNvSpPr>
                <a:spLocks noChangeArrowheads="1"/>
              </p:cNvSpPr>
              <p:nvPr/>
            </p:nvSpPr>
            <p:spPr bwMode="auto">
              <a:xfrm>
                <a:off x="3261" y="2304"/>
                <a:ext cx="157" cy="346"/>
              </a:xfrm>
              <a:prstGeom prst="rect">
                <a:avLst/>
              </a:prstGeom>
              <a:noFill/>
              <a:ln w="9525">
                <a:noFill/>
                <a:miter lim="800000"/>
                <a:headEnd/>
                <a:tailEnd/>
              </a:ln>
            </p:spPr>
            <p:txBody>
              <a:bodyPr wrap="none" lIns="0" tIns="0" rIns="0" bIns="0">
                <a:spAutoFit/>
              </a:bodyPr>
              <a:lstStyle/>
              <a:p>
                <a:r>
                  <a:rPr lang="es-AR" sz="2900">
                    <a:solidFill>
                      <a:srgbClr val="0E0E0E"/>
                    </a:solidFill>
                    <a:latin typeface="Symbol" pitchFamily="18" charset="2"/>
                  </a:rPr>
                  <a:t>]</a:t>
                </a:r>
                <a:endParaRPr lang="es-AR"/>
              </a:p>
            </p:txBody>
          </p:sp>
          <p:sp>
            <p:nvSpPr>
              <p:cNvPr id="9255" name="Rectangle 10"/>
              <p:cNvSpPr>
                <a:spLocks noChangeArrowheads="1"/>
              </p:cNvSpPr>
              <p:nvPr/>
            </p:nvSpPr>
            <p:spPr bwMode="auto">
              <a:xfrm>
                <a:off x="2821" y="2304"/>
                <a:ext cx="157" cy="346"/>
              </a:xfrm>
              <a:prstGeom prst="rect">
                <a:avLst/>
              </a:prstGeom>
              <a:noFill/>
              <a:ln w="9525">
                <a:noFill/>
                <a:miter lim="800000"/>
                <a:headEnd/>
                <a:tailEnd/>
              </a:ln>
            </p:spPr>
            <p:txBody>
              <a:bodyPr wrap="none" lIns="0" tIns="0" rIns="0" bIns="0">
                <a:spAutoFit/>
              </a:bodyPr>
              <a:lstStyle/>
              <a:p>
                <a:r>
                  <a:rPr lang="es-AR" sz="2900">
                    <a:solidFill>
                      <a:srgbClr val="0E0E0E"/>
                    </a:solidFill>
                    <a:latin typeface="Symbol" pitchFamily="18" charset="2"/>
                  </a:rPr>
                  <a:t>[</a:t>
                </a:r>
                <a:endParaRPr lang="es-AR"/>
              </a:p>
            </p:txBody>
          </p:sp>
          <p:sp>
            <p:nvSpPr>
              <p:cNvPr id="9256" name="Rectangle 11"/>
              <p:cNvSpPr>
                <a:spLocks noChangeArrowheads="1"/>
              </p:cNvSpPr>
              <p:nvPr/>
            </p:nvSpPr>
            <p:spPr bwMode="auto">
              <a:xfrm>
                <a:off x="3597" y="2304"/>
                <a:ext cx="157" cy="346"/>
              </a:xfrm>
              <a:prstGeom prst="rect">
                <a:avLst/>
              </a:prstGeom>
              <a:noFill/>
              <a:ln w="9525">
                <a:noFill/>
                <a:miter lim="800000"/>
                <a:headEnd/>
                <a:tailEnd/>
              </a:ln>
            </p:spPr>
            <p:txBody>
              <a:bodyPr wrap="none" lIns="0" tIns="0" rIns="0" bIns="0">
                <a:spAutoFit/>
              </a:bodyPr>
              <a:lstStyle/>
              <a:p>
                <a:r>
                  <a:rPr lang="es-AR" sz="2900">
                    <a:solidFill>
                      <a:srgbClr val="0E0E0E"/>
                    </a:solidFill>
                    <a:latin typeface="Symbol" pitchFamily="18" charset="2"/>
                  </a:rPr>
                  <a:t>]</a:t>
                </a:r>
                <a:endParaRPr lang="es-AR"/>
              </a:p>
            </p:txBody>
          </p:sp>
          <p:sp>
            <p:nvSpPr>
              <p:cNvPr id="9257" name="Rectangle 12"/>
              <p:cNvSpPr>
                <a:spLocks noChangeArrowheads="1"/>
              </p:cNvSpPr>
              <p:nvPr/>
            </p:nvSpPr>
            <p:spPr bwMode="auto">
              <a:xfrm>
                <a:off x="3849" y="2492"/>
                <a:ext cx="70" cy="143"/>
              </a:xfrm>
              <a:prstGeom prst="rect">
                <a:avLst/>
              </a:prstGeom>
              <a:noFill/>
              <a:ln w="9525">
                <a:noFill/>
                <a:miter lim="800000"/>
                <a:headEnd/>
                <a:tailEnd/>
              </a:ln>
            </p:spPr>
            <p:txBody>
              <a:bodyPr wrap="none" lIns="0" tIns="0" rIns="0" bIns="0">
                <a:spAutoFit/>
              </a:bodyPr>
              <a:lstStyle/>
              <a:p>
                <a:r>
                  <a:rPr lang="es-AR" sz="1300" i="1">
                    <a:solidFill>
                      <a:srgbClr val="0E0E0E"/>
                    </a:solidFill>
                    <a:latin typeface="Times New Roman" pitchFamily="18" charset="0"/>
                  </a:rPr>
                  <a:t>j</a:t>
                </a:r>
                <a:endParaRPr lang="es-AR"/>
              </a:p>
            </p:txBody>
          </p:sp>
          <p:sp>
            <p:nvSpPr>
              <p:cNvPr id="9258" name="Rectangle 13"/>
              <p:cNvSpPr>
                <a:spLocks noChangeArrowheads="1"/>
              </p:cNvSpPr>
              <p:nvPr/>
            </p:nvSpPr>
            <p:spPr bwMode="auto">
              <a:xfrm>
                <a:off x="3505" y="2492"/>
                <a:ext cx="106" cy="143"/>
              </a:xfrm>
              <a:prstGeom prst="rect">
                <a:avLst/>
              </a:prstGeom>
              <a:noFill/>
              <a:ln w="9525">
                <a:noFill/>
                <a:miter lim="800000"/>
                <a:headEnd/>
                <a:tailEnd/>
              </a:ln>
            </p:spPr>
            <p:txBody>
              <a:bodyPr wrap="none" lIns="0" tIns="0" rIns="0" bIns="0">
                <a:spAutoFit/>
              </a:bodyPr>
              <a:lstStyle/>
              <a:p>
                <a:r>
                  <a:rPr lang="es-AR" sz="1300" i="1">
                    <a:solidFill>
                      <a:srgbClr val="0E0E0E"/>
                    </a:solidFill>
                    <a:latin typeface="Times New Roman" pitchFamily="18" charset="0"/>
                  </a:rPr>
                  <a:t>F</a:t>
                </a:r>
                <a:endParaRPr lang="es-AR"/>
              </a:p>
            </p:txBody>
          </p:sp>
          <p:sp>
            <p:nvSpPr>
              <p:cNvPr id="9259" name="Rectangle 14"/>
              <p:cNvSpPr>
                <a:spLocks noChangeArrowheads="1"/>
              </p:cNvSpPr>
              <p:nvPr/>
            </p:nvSpPr>
            <p:spPr bwMode="auto">
              <a:xfrm>
                <a:off x="3140" y="2492"/>
                <a:ext cx="129" cy="143"/>
              </a:xfrm>
              <a:prstGeom prst="rect">
                <a:avLst/>
              </a:prstGeom>
              <a:noFill/>
              <a:ln w="9525">
                <a:noFill/>
                <a:miter lim="800000"/>
                <a:headEnd/>
                <a:tailEnd/>
              </a:ln>
            </p:spPr>
            <p:txBody>
              <a:bodyPr wrap="none" lIns="0" tIns="0" rIns="0" bIns="0">
                <a:spAutoFit/>
              </a:bodyPr>
              <a:lstStyle/>
              <a:p>
                <a:r>
                  <a:rPr lang="es-AR" sz="1300" i="1">
                    <a:solidFill>
                      <a:srgbClr val="0E0E0E"/>
                    </a:solidFill>
                    <a:latin typeface="Times New Roman" pitchFamily="18" charset="0"/>
                  </a:rPr>
                  <a:t>M</a:t>
                </a:r>
                <a:endParaRPr lang="es-AR"/>
              </a:p>
            </p:txBody>
          </p:sp>
          <p:sp>
            <p:nvSpPr>
              <p:cNvPr id="9260" name="Rectangle 15"/>
              <p:cNvSpPr>
                <a:spLocks noChangeArrowheads="1"/>
              </p:cNvSpPr>
              <p:nvPr/>
            </p:nvSpPr>
            <p:spPr bwMode="auto">
              <a:xfrm>
                <a:off x="2586" y="2492"/>
                <a:ext cx="106" cy="143"/>
              </a:xfrm>
              <a:prstGeom prst="rect">
                <a:avLst/>
              </a:prstGeom>
              <a:noFill/>
              <a:ln w="9525">
                <a:noFill/>
                <a:miter lim="800000"/>
                <a:headEnd/>
                <a:tailEnd/>
              </a:ln>
            </p:spPr>
            <p:txBody>
              <a:bodyPr wrap="none" lIns="0" tIns="0" rIns="0" bIns="0">
                <a:spAutoFit/>
              </a:bodyPr>
              <a:lstStyle/>
              <a:p>
                <a:r>
                  <a:rPr lang="es-AR" sz="1300" i="1">
                    <a:solidFill>
                      <a:srgbClr val="0E0E0E"/>
                    </a:solidFill>
                    <a:latin typeface="Times New Roman" pitchFamily="18" charset="0"/>
                  </a:rPr>
                  <a:t>F</a:t>
                </a:r>
                <a:endParaRPr lang="es-AR"/>
              </a:p>
            </p:txBody>
          </p:sp>
          <p:sp>
            <p:nvSpPr>
              <p:cNvPr id="9261" name="Rectangle 16"/>
              <p:cNvSpPr>
                <a:spLocks noChangeArrowheads="1"/>
              </p:cNvSpPr>
              <p:nvPr/>
            </p:nvSpPr>
            <p:spPr bwMode="auto">
              <a:xfrm>
                <a:off x="2308" y="2492"/>
                <a:ext cx="70" cy="143"/>
              </a:xfrm>
              <a:prstGeom prst="rect">
                <a:avLst/>
              </a:prstGeom>
              <a:noFill/>
              <a:ln w="9525">
                <a:noFill/>
                <a:miter lim="800000"/>
                <a:headEnd/>
                <a:tailEnd/>
              </a:ln>
            </p:spPr>
            <p:txBody>
              <a:bodyPr wrap="none" lIns="0" tIns="0" rIns="0" bIns="0">
                <a:spAutoFit/>
              </a:bodyPr>
              <a:lstStyle/>
              <a:p>
                <a:r>
                  <a:rPr lang="es-AR" sz="1300" i="1">
                    <a:solidFill>
                      <a:srgbClr val="0E0E0E"/>
                    </a:solidFill>
                    <a:latin typeface="Times New Roman" pitchFamily="18" charset="0"/>
                  </a:rPr>
                  <a:t>j</a:t>
                </a:r>
                <a:endParaRPr lang="es-AR"/>
              </a:p>
            </p:txBody>
          </p:sp>
          <p:sp>
            <p:nvSpPr>
              <p:cNvPr id="9262" name="Rectangle 17"/>
              <p:cNvSpPr>
                <a:spLocks noChangeArrowheads="1"/>
              </p:cNvSpPr>
              <p:nvPr/>
            </p:nvSpPr>
            <p:spPr bwMode="auto">
              <a:xfrm>
                <a:off x="3449" y="2385"/>
                <a:ext cx="138" cy="235"/>
              </a:xfrm>
              <a:prstGeom prst="rect">
                <a:avLst/>
              </a:prstGeom>
              <a:noFill/>
              <a:ln w="9525">
                <a:noFill/>
                <a:miter lim="800000"/>
                <a:headEnd/>
                <a:tailEnd/>
              </a:ln>
            </p:spPr>
            <p:txBody>
              <a:bodyPr wrap="none" lIns="0" tIns="0" rIns="0" bIns="0">
                <a:spAutoFit/>
              </a:bodyPr>
              <a:lstStyle/>
              <a:p>
                <a:r>
                  <a:rPr lang="es-AR" sz="2100" i="1">
                    <a:solidFill>
                      <a:srgbClr val="0E0E0E"/>
                    </a:solidFill>
                    <a:latin typeface="Times New Roman" pitchFamily="18" charset="0"/>
                  </a:rPr>
                  <a:t>r</a:t>
                </a:r>
                <a:endParaRPr lang="es-AR"/>
              </a:p>
            </p:txBody>
          </p:sp>
          <p:sp>
            <p:nvSpPr>
              <p:cNvPr id="9263" name="Rectangle 18"/>
              <p:cNvSpPr>
                <a:spLocks noChangeArrowheads="1"/>
              </p:cNvSpPr>
              <p:nvPr/>
            </p:nvSpPr>
            <p:spPr bwMode="auto">
              <a:xfrm>
                <a:off x="3037" y="2385"/>
                <a:ext cx="178" cy="235"/>
              </a:xfrm>
              <a:prstGeom prst="rect">
                <a:avLst/>
              </a:prstGeom>
              <a:noFill/>
              <a:ln w="9525">
                <a:noFill/>
                <a:miter lim="800000"/>
                <a:headEnd/>
                <a:tailEnd/>
              </a:ln>
            </p:spPr>
            <p:txBody>
              <a:bodyPr wrap="none" lIns="0" tIns="0" rIns="0" bIns="0">
                <a:spAutoFit/>
              </a:bodyPr>
              <a:lstStyle/>
              <a:p>
                <a:r>
                  <a:rPr lang="es-AR" sz="2100" i="1">
                    <a:solidFill>
                      <a:srgbClr val="0E0E0E"/>
                    </a:solidFill>
                    <a:latin typeface="Times New Roman" pitchFamily="18" charset="0"/>
                  </a:rPr>
                  <a:t>R</a:t>
                </a:r>
                <a:endParaRPr lang="es-AR"/>
              </a:p>
            </p:txBody>
          </p:sp>
          <p:sp>
            <p:nvSpPr>
              <p:cNvPr id="9264" name="Rectangle 19"/>
              <p:cNvSpPr>
                <a:spLocks noChangeArrowheads="1"/>
              </p:cNvSpPr>
              <p:nvPr/>
            </p:nvSpPr>
            <p:spPr bwMode="auto">
              <a:xfrm>
                <a:off x="2874" y="2385"/>
                <a:ext cx="178" cy="235"/>
              </a:xfrm>
              <a:prstGeom prst="rect">
                <a:avLst/>
              </a:prstGeom>
              <a:noFill/>
              <a:ln w="9525">
                <a:noFill/>
                <a:miter lim="800000"/>
                <a:headEnd/>
                <a:tailEnd/>
              </a:ln>
            </p:spPr>
            <p:txBody>
              <a:bodyPr wrap="none" lIns="0" tIns="0" rIns="0" bIns="0">
                <a:spAutoFit/>
              </a:bodyPr>
              <a:lstStyle/>
              <a:p>
                <a:r>
                  <a:rPr lang="es-AR" sz="2100" i="1">
                    <a:solidFill>
                      <a:srgbClr val="0E0E0E"/>
                    </a:solidFill>
                    <a:latin typeface="Times New Roman" pitchFamily="18" charset="0"/>
                  </a:rPr>
                  <a:t>E</a:t>
                </a:r>
                <a:endParaRPr lang="es-AR"/>
              </a:p>
            </p:txBody>
          </p:sp>
          <p:sp>
            <p:nvSpPr>
              <p:cNvPr id="9265" name="Rectangle 20"/>
              <p:cNvSpPr>
                <a:spLocks noChangeArrowheads="1"/>
              </p:cNvSpPr>
              <p:nvPr/>
            </p:nvSpPr>
            <p:spPr bwMode="auto">
              <a:xfrm>
                <a:off x="2530" y="2385"/>
                <a:ext cx="138" cy="235"/>
              </a:xfrm>
              <a:prstGeom prst="rect">
                <a:avLst/>
              </a:prstGeom>
              <a:noFill/>
              <a:ln w="9525">
                <a:noFill/>
                <a:miter lim="800000"/>
                <a:headEnd/>
                <a:tailEnd/>
              </a:ln>
            </p:spPr>
            <p:txBody>
              <a:bodyPr wrap="none" lIns="0" tIns="0" rIns="0" bIns="0">
                <a:spAutoFit/>
              </a:bodyPr>
              <a:lstStyle/>
              <a:p>
                <a:r>
                  <a:rPr lang="es-AR" sz="2100" i="1">
                    <a:solidFill>
                      <a:srgbClr val="0E0E0E"/>
                    </a:solidFill>
                    <a:latin typeface="Times New Roman" pitchFamily="18" charset="0"/>
                  </a:rPr>
                  <a:t>r</a:t>
                </a:r>
                <a:endParaRPr lang="es-AR"/>
              </a:p>
            </p:txBody>
          </p:sp>
          <p:sp>
            <p:nvSpPr>
              <p:cNvPr id="9266" name="Rectangle 21"/>
              <p:cNvSpPr>
                <a:spLocks noChangeArrowheads="1"/>
              </p:cNvSpPr>
              <p:nvPr/>
            </p:nvSpPr>
            <p:spPr bwMode="auto">
              <a:xfrm>
                <a:off x="2237" y="2385"/>
                <a:ext cx="138" cy="235"/>
              </a:xfrm>
              <a:prstGeom prst="rect">
                <a:avLst/>
              </a:prstGeom>
              <a:noFill/>
              <a:ln w="9525">
                <a:noFill/>
                <a:miter lim="800000"/>
                <a:headEnd/>
                <a:tailEnd/>
              </a:ln>
            </p:spPr>
            <p:txBody>
              <a:bodyPr wrap="none" lIns="0" tIns="0" rIns="0" bIns="0">
                <a:spAutoFit/>
              </a:bodyPr>
              <a:lstStyle/>
              <a:p>
                <a:r>
                  <a:rPr lang="es-AR" sz="2100" i="1">
                    <a:solidFill>
                      <a:srgbClr val="0E0E0E"/>
                    </a:solidFill>
                    <a:latin typeface="Times New Roman" pitchFamily="18" charset="0"/>
                  </a:rPr>
                  <a:t>r</a:t>
                </a:r>
                <a:endParaRPr lang="es-AR"/>
              </a:p>
            </p:txBody>
          </p:sp>
          <p:sp>
            <p:nvSpPr>
              <p:cNvPr id="9267" name="Rectangle 22"/>
              <p:cNvSpPr>
                <a:spLocks noChangeArrowheads="1"/>
              </p:cNvSpPr>
              <p:nvPr/>
            </p:nvSpPr>
            <p:spPr bwMode="auto">
              <a:xfrm>
                <a:off x="3724" y="2366"/>
                <a:ext cx="202" cy="255"/>
              </a:xfrm>
              <a:prstGeom prst="rect">
                <a:avLst/>
              </a:prstGeom>
              <a:noFill/>
              <a:ln w="9525">
                <a:noFill/>
                <a:miter lim="800000"/>
                <a:headEnd/>
                <a:tailEnd/>
              </a:ln>
            </p:spPr>
            <p:txBody>
              <a:bodyPr wrap="none" lIns="0" tIns="0" rIns="0" bIns="0">
                <a:spAutoFit/>
              </a:bodyPr>
              <a:lstStyle/>
              <a:p>
                <a:r>
                  <a:rPr lang="es-AR" sz="2100" i="1">
                    <a:solidFill>
                      <a:srgbClr val="0E0E0E"/>
                    </a:solidFill>
                    <a:latin typeface="Symbol" pitchFamily="18" charset="2"/>
                  </a:rPr>
                  <a:t>b</a:t>
                </a:r>
                <a:endParaRPr lang="es-AR"/>
              </a:p>
            </p:txBody>
          </p:sp>
          <p:sp>
            <p:nvSpPr>
              <p:cNvPr id="9268" name="Rectangle 23"/>
              <p:cNvSpPr>
                <a:spLocks noChangeArrowheads="1"/>
              </p:cNvSpPr>
              <p:nvPr/>
            </p:nvSpPr>
            <p:spPr bwMode="auto">
              <a:xfrm>
                <a:off x="3655" y="2366"/>
                <a:ext cx="150" cy="255"/>
              </a:xfrm>
              <a:prstGeom prst="rect">
                <a:avLst/>
              </a:prstGeom>
              <a:noFill/>
              <a:ln w="9525">
                <a:noFill/>
                <a:miter lim="800000"/>
                <a:headEnd/>
                <a:tailEnd/>
              </a:ln>
            </p:spPr>
            <p:txBody>
              <a:bodyPr wrap="none" lIns="0" tIns="0" rIns="0" bIns="0">
                <a:spAutoFit/>
              </a:bodyPr>
              <a:lstStyle/>
              <a:p>
                <a:r>
                  <a:rPr lang="es-AR" sz="2100">
                    <a:solidFill>
                      <a:srgbClr val="0E0E0E"/>
                    </a:solidFill>
                    <a:latin typeface="Symbol" pitchFamily="18" charset="2"/>
                  </a:rPr>
                  <a:t>×</a:t>
                </a:r>
                <a:endParaRPr lang="es-AR"/>
              </a:p>
            </p:txBody>
          </p:sp>
          <p:sp>
            <p:nvSpPr>
              <p:cNvPr id="9269" name="Rectangle 24"/>
              <p:cNvSpPr>
                <a:spLocks noChangeArrowheads="1"/>
              </p:cNvSpPr>
              <p:nvPr/>
            </p:nvSpPr>
            <p:spPr bwMode="auto">
              <a:xfrm>
                <a:off x="3326" y="2366"/>
                <a:ext cx="202" cy="255"/>
              </a:xfrm>
              <a:prstGeom prst="rect">
                <a:avLst/>
              </a:prstGeom>
              <a:noFill/>
              <a:ln w="9525">
                <a:noFill/>
                <a:miter lim="800000"/>
                <a:headEnd/>
                <a:tailEnd/>
              </a:ln>
            </p:spPr>
            <p:txBody>
              <a:bodyPr wrap="none" lIns="0" tIns="0" rIns="0" bIns="0">
                <a:spAutoFit/>
              </a:bodyPr>
              <a:lstStyle/>
              <a:p>
                <a:r>
                  <a:rPr lang="es-AR" sz="2100">
                    <a:solidFill>
                      <a:srgbClr val="0E0E0E"/>
                    </a:solidFill>
                    <a:latin typeface="Symbol" pitchFamily="18" charset="2"/>
                  </a:rPr>
                  <a:t>-</a:t>
                </a:r>
                <a:endParaRPr lang="es-AR"/>
              </a:p>
            </p:txBody>
          </p:sp>
          <p:sp>
            <p:nvSpPr>
              <p:cNvPr id="9270" name="Rectangle 25"/>
              <p:cNvSpPr>
                <a:spLocks noChangeArrowheads="1"/>
              </p:cNvSpPr>
              <p:nvPr/>
            </p:nvSpPr>
            <p:spPr bwMode="auto">
              <a:xfrm>
                <a:off x="2703" y="2366"/>
                <a:ext cx="202" cy="255"/>
              </a:xfrm>
              <a:prstGeom prst="rect">
                <a:avLst/>
              </a:prstGeom>
              <a:noFill/>
              <a:ln w="9525">
                <a:noFill/>
                <a:miter lim="800000"/>
                <a:headEnd/>
                <a:tailEnd/>
              </a:ln>
            </p:spPr>
            <p:txBody>
              <a:bodyPr wrap="none" lIns="0" tIns="0" rIns="0" bIns="0">
                <a:spAutoFit/>
              </a:bodyPr>
              <a:lstStyle/>
              <a:p>
                <a:r>
                  <a:rPr lang="es-AR" sz="2100">
                    <a:solidFill>
                      <a:srgbClr val="0E0E0E"/>
                    </a:solidFill>
                    <a:latin typeface="Symbol" pitchFamily="18" charset="2"/>
                  </a:rPr>
                  <a:t>+</a:t>
                </a:r>
                <a:endParaRPr lang="es-AR"/>
              </a:p>
            </p:txBody>
          </p:sp>
          <p:sp>
            <p:nvSpPr>
              <p:cNvPr id="9271" name="Rectangle 26"/>
              <p:cNvSpPr>
                <a:spLocks noChangeArrowheads="1"/>
              </p:cNvSpPr>
              <p:nvPr/>
            </p:nvSpPr>
            <p:spPr bwMode="auto">
              <a:xfrm>
                <a:off x="2397" y="2366"/>
                <a:ext cx="202" cy="255"/>
              </a:xfrm>
              <a:prstGeom prst="rect">
                <a:avLst/>
              </a:prstGeom>
              <a:noFill/>
              <a:ln w="9525">
                <a:noFill/>
                <a:miter lim="800000"/>
                <a:headEnd/>
                <a:tailEnd/>
              </a:ln>
            </p:spPr>
            <p:txBody>
              <a:bodyPr wrap="none" lIns="0" tIns="0" rIns="0" bIns="0">
                <a:spAutoFit/>
              </a:bodyPr>
              <a:lstStyle/>
              <a:p>
                <a:r>
                  <a:rPr lang="es-AR" sz="2100">
                    <a:solidFill>
                      <a:srgbClr val="0E0E0E"/>
                    </a:solidFill>
                    <a:latin typeface="Symbol" pitchFamily="18" charset="2"/>
                  </a:rPr>
                  <a:t>=</a:t>
                </a:r>
                <a:endParaRPr lang="es-AR"/>
              </a:p>
            </p:txBody>
          </p:sp>
        </p:grpSp>
        <p:sp>
          <p:nvSpPr>
            <p:cNvPr id="9224" name="Freeform 28"/>
            <p:cNvSpPr>
              <a:spLocks/>
            </p:cNvSpPr>
            <p:nvPr/>
          </p:nvSpPr>
          <p:spPr bwMode="auto">
            <a:xfrm>
              <a:off x="2916" y="2664"/>
              <a:ext cx="779" cy="117"/>
            </a:xfrm>
            <a:custGeom>
              <a:avLst/>
              <a:gdLst>
                <a:gd name="T0" fmla="*/ 0 w 168"/>
                <a:gd name="T1" fmla="*/ 0 h 25"/>
                <a:gd name="T2" fmla="*/ 301 w 168"/>
                <a:gd name="T3" fmla="*/ 262 h 25"/>
                <a:gd name="T4" fmla="*/ 1507 w 168"/>
                <a:gd name="T5" fmla="*/ 285 h 25"/>
                <a:gd name="T6" fmla="*/ 1808 w 168"/>
                <a:gd name="T7" fmla="*/ 548 h 25"/>
                <a:gd name="T8" fmla="*/ 2105 w 168"/>
                <a:gd name="T9" fmla="*/ 285 h 25"/>
                <a:gd name="T10" fmla="*/ 3311 w 168"/>
                <a:gd name="T11" fmla="*/ 309 h 25"/>
                <a:gd name="T12" fmla="*/ 3612 w 168"/>
                <a:gd name="T13" fmla="*/ 42 h 25"/>
                <a:gd name="T14" fmla="*/ 0 60000 65536"/>
                <a:gd name="T15" fmla="*/ 0 60000 65536"/>
                <a:gd name="T16" fmla="*/ 0 60000 65536"/>
                <a:gd name="T17" fmla="*/ 0 60000 65536"/>
                <a:gd name="T18" fmla="*/ 0 60000 65536"/>
                <a:gd name="T19" fmla="*/ 0 60000 65536"/>
                <a:gd name="T20" fmla="*/ 0 60000 65536"/>
                <a:gd name="T21" fmla="*/ 0 w 168"/>
                <a:gd name="T22" fmla="*/ 0 h 25"/>
                <a:gd name="T23" fmla="*/ 168 w 168"/>
                <a:gd name="T24" fmla="*/ 25 h 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8" h="25">
                  <a:moveTo>
                    <a:pt x="0" y="0"/>
                  </a:moveTo>
                  <a:cubicBezTo>
                    <a:pt x="0" y="7"/>
                    <a:pt x="6" y="12"/>
                    <a:pt x="14" y="12"/>
                  </a:cubicBezTo>
                  <a:lnTo>
                    <a:pt x="70" y="13"/>
                  </a:lnTo>
                  <a:cubicBezTo>
                    <a:pt x="78" y="13"/>
                    <a:pt x="84" y="18"/>
                    <a:pt x="84" y="25"/>
                  </a:cubicBezTo>
                  <a:cubicBezTo>
                    <a:pt x="84" y="18"/>
                    <a:pt x="90" y="13"/>
                    <a:pt x="98" y="13"/>
                  </a:cubicBezTo>
                  <a:lnTo>
                    <a:pt x="154" y="14"/>
                  </a:lnTo>
                  <a:cubicBezTo>
                    <a:pt x="162" y="14"/>
                    <a:pt x="168" y="8"/>
                    <a:pt x="168" y="2"/>
                  </a:cubicBezTo>
                </a:path>
              </a:pathLst>
            </a:custGeom>
            <a:noFill/>
            <a:ln w="5">
              <a:solidFill>
                <a:srgbClr val="0000CC"/>
              </a:solidFill>
              <a:round/>
              <a:headEnd/>
              <a:tailEnd/>
            </a:ln>
          </p:spPr>
          <p:txBody>
            <a:bodyPr/>
            <a:lstStyle/>
            <a:p>
              <a:endParaRPr lang="es-AR"/>
            </a:p>
          </p:txBody>
        </p:sp>
        <p:sp>
          <p:nvSpPr>
            <p:cNvPr id="9225" name="Rectangle 29"/>
            <p:cNvSpPr>
              <a:spLocks noChangeArrowheads="1"/>
            </p:cNvSpPr>
            <p:nvPr/>
          </p:nvSpPr>
          <p:spPr bwMode="auto">
            <a:xfrm>
              <a:off x="2916" y="2892"/>
              <a:ext cx="816" cy="343"/>
            </a:xfrm>
            <a:prstGeom prst="rect">
              <a:avLst/>
            </a:prstGeom>
            <a:noFill/>
            <a:ln w="9525">
              <a:noFill/>
              <a:miter lim="800000"/>
              <a:headEnd/>
              <a:tailEnd/>
            </a:ln>
          </p:spPr>
          <p:txBody>
            <a:bodyPr/>
            <a:lstStyle/>
            <a:p>
              <a:endParaRPr lang="es-AR"/>
            </a:p>
          </p:txBody>
        </p:sp>
        <p:sp>
          <p:nvSpPr>
            <p:cNvPr id="9226" name="Rectangle 30"/>
            <p:cNvSpPr>
              <a:spLocks noChangeArrowheads="1"/>
            </p:cNvSpPr>
            <p:nvPr/>
          </p:nvSpPr>
          <p:spPr bwMode="auto">
            <a:xfrm>
              <a:off x="3046" y="2920"/>
              <a:ext cx="668"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Prima Por </a:t>
              </a:r>
              <a:endParaRPr lang="es-AR"/>
            </a:p>
          </p:txBody>
        </p:sp>
        <p:sp>
          <p:nvSpPr>
            <p:cNvPr id="9227" name="Rectangle 31"/>
            <p:cNvSpPr>
              <a:spLocks noChangeArrowheads="1"/>
            </p:cNvSpPr>
            <p:nvPr/>
          </p:nvSpPr>
          <p:spPr bwMode="auto">
            <a:xfrm>
              <a:off x="3148" y="3068"/>
              <a:ext cx="427"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Riesgo</a:t>
              </a:r>
              <a:endParaRPr lang="es-AR"/>
            </a:p>
          </p:txBody>
        </p:sp>
        <p:grpSp>
          <p:nvGrpSpPr>
            <p:cNvPr id="9228" name="Group 34"/>
            <p:cNvGrpSpPr>
              <a:grpSpLocks/>
            </p:cNvGrpSpPr>
            <p:nvPr/>
          </p:nvGrpSpPr>
          <p:grpSpPr bwMode="auto">
            <a:xfrm>
              <a:off x="3880" y="2469"/>
              <a:ext cx="483" cy="33"/>
              <a:chOff x="3880" y="2469"/>
              <a:chExt cx="483" cy="33"/>
            </a:xfrm>
          </p:grpSpPr>
          <p:sp>
            <p:nvSpPr>
              <p:cNvPr id="9251" name="Line 32"/>
              <p:cNvSpPr>
                <a:spLocks noChangeShapeType="1"/>
              </p:cNvSpPr>
              <p:nvPr/>
            </p:nvSpPr>
            <p:spPr bwMode="auto">
              <a:xfrm>
                <a:off x="3880" y="2483"/>
                <a:ext cx="460" cy="1"/>
              </a:xfrm>
              <a:prstGeom prst="line">
                <a:avLst/>
              </a:prstGeom>
              <a:noFill/>
              <a:ln w="5">
                <a:solidFill>
                  <a:srgbClr val="0000CC"/>
                </a:solidFill>
                <a:round/>
                <a:headEnd/>
                <a:tailEnd/>
              </a:ln>
            </p:spPr>
            <p:txBody>
              <a:bodyPr/>
              <a:lstStyle/>
              <a:p>
                <a:endParaRPr lang="es-AR"/>
              </a:p>
            </p:txBody>
          </p:sp>
          <p:sp>
            <p:nvSpPr>
              <p:cNvPr id="9252" name="Freeform 33"/>
              <p:cNvSpPr>
                <a:spLocks/>
              </p:cNvSpPr>
              <p:nvPr/>
            </p:nvSpPr>
            <p:spPr bwMode="auto">
              <a:xfrm>
                <a:off x="4330" y="2469"/>
                <a:ext cx="33" cy="33"/>
              </a:xfrm>
              <a:custGeom>
                <a:avLst/>
                <a:gdLst>
                  <a:gd name="T0" fmla="*/ 0 w 33"/>
                  <a:gd name="T1" fmla="*/ 33 h 33"/>
                  <a:gd name="T2" fmla="*/ 33 w 33"/>
                  <a:gd name="T3" fmla="*/ 14 h 33"/>
                  <a:gd name="T4" fmla="*/ 0 w 33"/>
                  <a:gd name="T5" fmla="*/ 0 h 33"/>
                  <a:gd name="T6" fmla="*/ 0 w 33"/>
                  <a:gd name="T7" fmla="*/ 33 h 33"/>
                  <a:gd name="T8" fmla="*/ 0 60000 65536"/>
                  <a:gd name="T9" fmla="*/ 0 60000 65536"/>
                  <a:gd name="T10" fmla="*/ 0 60000 65536"/>
                  <a:gd name="T11" fmla="*/ 0 60000 65536"/>
                  <a:gd name="T12" fmla="*/ 0 w 33"/>
                  <a:gd name="T13" fmla="*/ 0 h 33"/>
                  <a:gd name="T14" fmla="*/ 33 w 33"/>
                  <a:gd name="T15" fmla="*/ 33 h 33"/>
                </a:gdLst>
                <a:ahLst/>
                <a:cxnLst>
                  <a:cxn ang="T8">
                    <a:pos x="T0" y="T1"/>
                  </a:cxn>
                  <a:cxn ang="T9">
                    <a:pos x="T2" y="T3"/>
                  </a:cxn>
                  <a:cxn ang="T10">
                    <a:pos x="T4" y="T5"/>
                  </a:cxn>
                  <a:cxn ang="T11">
                    <a:pos x="T6" y="T7"/>
                  </a:cxn>
                </a:cxnLst>
                <a:rect l="T12" t="T13" r="T14" b="T15"/>
                <a:pathLst>
                  <a:path w="33" h="33">
                    <a:moveTo>
                      <a:pt x="0" y="33"/>
                    </a:moveTo>
                    <a:lnTo>
                      <a:pt x="33" y="14"/>
                    </a:lnTo>
                    <a:lnTo>
                      <a:pt x="0" y="0"/>
                    </a:lnTo>
                    <a:lnTo>
                      <a:pt x="0" y="33"/>
                    </a:lnTo>
                    <a:close/>
                  </a:path>
                </a:pathLst>
              </a:custGeom>
              <a:solidFill>
                <a:srgbClr val="0000CC"/>
              </a:solidFill>
              <a:ln w="9525">
                <a:noFill/>
                <a:round/>
                <a:headEnd/>
                <a:tailEnd/>
              </a:ln>
            </p:spPr>
            <p:txBody>
              <a:bodyPr/>
              <a:lstStyle/>
              <a:p>
                <a:endParaRPr lang="es-AR"/>
              </a:p>
            </p:txBody>
          </p:sp>
        </p:grpSp>
        <p:grpSp>
          <p:nvGrpSpPr>
            <p:cNvPr id="9229" name="Group 37"/>
            <p:cNvGrpSpPr>
              <a:grpSpLocks/>
            </p:cNvGrpSpPr>
            <p:nvPr/>
          </p:nvGrpSpPr>
          <p:grpSpPr bwMode="auto">
            <a:xfrm>
              <a:off x="4340" y="2483"/>
              <a:ext cx="51" cy="1152"/>
              <a:chOff x="4340" y="2483"/>
              <a:chExt cx="51" cy="1152"/>
            </a:xfrm>
          </p:grpSpPr>
          <p:sp>
            <p:nvSpPr>
              <p:cNvPr id="9249" name="Line 35"/>
              <p:cNvSpPr>
                <a:spLocks noChangeShapeType="1"/>
              </p:cNvSpPr>
              <p:nvPr/>
            </p:nvSpPr>
            <p:spPr bwMode="auto">
              <a:xfrm>
                <a:off x="4363" y="2483"/>
                <a:ext cx="1" cy="1110"/>
              </a:xfrm>
              <a:prstGeom prst="line">
                <a:avLst/>
              </a:prstGeom>
              <a:noFill/>
              <a:ln w="5">
                <a:solidFill>
                  <a:srgbClr val="0000CC"/>
                </a:solidFill>
                <a:round/>
                <a:headEnd/>
                <a:tailEnd/>
              </a:ln>
            </p:spPr>
            <p:txBody>
              <a:bodyPr/>
              <a:lstStyle/>
              <a:p>
                <a:endParaRPr lang="es-AR"/>
              </a:p>
            </p:txBody>
          </p:sp>
          <p:sp>
            <p:nvSpPr>
              <p:cNvPr id="9250" name="Freeform 36"/>
              <p:cNvSpPr>
                <a:spLocks/>
              </p:cNvSpPr>
              <p:nvPr/>
            </p:nvSpPr>
            <p:spPr bwMode="auto">
              <a:xfrm>
                <a:off x="4340" y="3583"/>
                <a:ext cx="51" cy="52"/>
              </a:xfrm>
              <a:custGeom>
                <a:avLst/>
                <a:gdLst>
                  <a:gd name="T0" fmla="*/ 0 w 51"/>
                  <a:gd name="T1" fmla="*/ 0 h 52"/>
                  <a:gd name="T2" fmla="*/ 23 w 51"/>
                  <a:gd name="T3" fmla="*/ 52 h 52"/>
                  <a:gd name="T4" fmla="*/ 51 w 51"/>
                  <a:gd name="T5" fmla="*/ 0 h 52"/>
                  <a:gd name="T6" fmla="*/ 0 w 51"/>
                  <a:gd name="T7" fmla="*/ 0 h 52"/>
                  <a:gd name="T8" fmla="*/ 0 60000 65536"/>
                  <a:gd name="T9" fmla="*/ 0 60000 65536"/>
                  <a:gd name="T10" fmla="*/ 0 60000 65536"/>
                  <a:gd name="T11" fmla="*/ 0 60000 65536"/>
                  <a:gd name="T12" fmla="*/ 0 w 51"/>
                  <a:gd name="T13" fmla="*/ 0 h 52"/>
                  <a:gd name="T14" fmla="*/ 51 w 51"/>
                  <a:gd name="T15" fmla="*/ 52 h 52"/>
                </a:gdLst>
                <a:ahLst/>
                <a:cxnLst>
                  <a:cxn ang="T8">
                    <a:pos x="T0" y="T1"/>
                  </a:cxn>
                  <a:cxn ang="T9">
                    <a:pos x="T2" y="T3"/>
                  </a:cxn>
                  <a:cxn ang="T10">
                    <a:pos x="T4" y="T5"/>
                  </a:cxn>
                  <a:cxn ang="T11">
                    <a:pos x="T6" y="T7"/>
                  </a:cxn>
                </a:cxnLst>
                <a:rect l="T12" t="T13" r="T14" b="T15"/>
                <a:pathLst>
                  <a:path w="51" h="52">
                    <a:moveTo>
                      <a:pt x="0" y="0"/>
                    </a:moveTo>
                    <a:lnTo>
                      <a:pt x="23" y="52"/>
                    </a:lnTo>
                    <a:lnTo>
                      <a:pt x="51" y="0"/>
                    </a:lnTo>
                    <a:lnTo>
                      <a:pt x="0" y="0"/>
                    </a:lnTo>
                    <a:close/>
                  </a:path>
                </a:pathLst>
              </a:custGeom>
              <a:solidFill>
                <a:srgbClr val="0000CC"/>
              </a:solidFill>
              <a:ln w="9525">
                <a:noFill/>
                <a:round/>
                <a:headEnd/>
                <a:tailEnd/>
              </a:ln>
            </p:spPr>
            <p:txBody>
              <a:bodyPr/>
              <a:lstStyle/>
              <a:p>
                <a:endParaRPr lang="es-AR"/>
              </a:p>
            </p:txBody>
          </p:sp>
        </p:grpSp>
        <p:sp>
          <p:nvSpPr>
            <p:cNvPr id="9230" name="Rectangle 38"/>
            <p:cNvSpPr>
              <a:spLocks noChangeArrowheads="1"/>
            </p:cNvSpPr>
            <p:nvPr/>
          </p:nvSpPr>
          <p:spPr bwMode="auto">
            <a:xfrm>
              <a:off x="3955" y="3672"/>
              <a:ext cx="816" cy="492"/>
            </a:xfrm>
            <a:prstGeom prst="rect">
              <a:avLst/>
            </a:prstGeom>
            <a:noFill/>
            <a:ln w="9525">
              <a:noFill/>
              <a:miter lim="800000"/>
              <a:headEnd/>
              <a:tailEnd/>
            </a:ln>
          </p:spPr>
          <p:txBody>
            <a:bodyPr/>
            <a:lstStyle/>
            <a:p>
              <a:endParaRPr lang="es-AR"/>
            </a:p>
          </p:txBody>
        </p:sp>
        <p:sp>
          <p:nvSpPr>
            <p:cNvPr id="9231" name="Rectangle 39"/>
            <p:cNvSpPr>
              <a:spLocks noChangeArrowheads="1"/>
            </p:cNvSpPr>
            <p:nvPr/>
          </p:nvSpPr>
          <p:spPr bwMode="auto">
            <a:xfrm>
              <a:off x="4066" y="3700"/>
              <a:ext cx="714"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Medida del </a:t>
              </a:r>
              <a:endParaRPr lang="es-AR"/>
            </a:p>
          </p:txBody>
        </p:sp>
        <p:sp>
          <p:nvSpPr>
            <p:cNvPr id="9232" name="Rectangle 40"/>
            <p:cNvSpPr>
              <a:spLocks noChangeArrowheads="1"/>
            </p:cNvSpPr>
            <p:nvPr/>
          </p:nvSpPr>
          <p:spPr bwMode="auto">
            <a:xfrm>
              <a:off x="4186" y="3848"/>
              <a:ext cx="459"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Riesgo </a:t>
              </a:r>
              <a:endParaRPr lang="es-AR"/>
            </a:p>
          </p:txBody>
        </p:sp>
        <p:sp>
          <p:nvSpPr>
            <p:cNvPr id="9233" name="Rectangle 41"/>
            <p:cNvSpPr>
              <a:spLocks noChangeArrowheads="1"/>
            </p:cNvSpPr>
            <p:nvPr/>
          </p:nvSpPr>
          <p:spPr bwMode="auto">
            <a:xfrm>
              <a:off x="4140" y="3997"/>
              <a:ext cx="540" cy="155"/>
            </a:xfrm>
            <a:prstGeom prst="rect">
              <a:avLst/>
            </a:prstGeom>
            <a:noFill/>
            <a:ln w="9525">
              <a:noFill/>
              <a:miter lim="800000"/>
              <a:headEnd/>
              <a:tailEnd/>
            </a:ln>
          </p:spPr>
          <p:txBody>
            <a:bodyPr lIns="0" tIns="0" rIns="0" bIns="0">
              <a:spAutoFit/>
            </a:bodyPr>
            <a:lstStyle/>
            <a:p>
              <a:r>
                <a:rPr lang="es-AR" sz="1600" b="1">
                  <a:solidFill>
                    <a:srgbClr val="0000CC"/>
                  </a:solidFill>
                  <a:latin typeface="Times New Roman" pitchFamily="18" charset="0"/>
                </a:rPr>
                <a:t>Sectorial</a:t>
              </a:r>
              <a:endParaRPr lang="es-AR"/>
            </a:p>
          </p:txBody>
        </p:sp>
        <p:grpSp>
          <p:nvGrpSpPr>
            <p:cNvPr id="9234" name="Group 44"/>
            <p:cNvGrpSpPr>
              <a:grpSpLocks/>
            </p:cNvGrpSpPr>
            <p:nvPr/>
          </p:nvGrpSpPr>
          <p:grpSpPr bwMode="auto">
            <a:xfrm>
              <a:off x="2633" y="2669"/>
              <a:ext cx="51" cy="817"/>
              <a:chOff x="2633" y="2669"/>
              <a:chExt cx="51" cy="817"/>
            </a:xfrm>
          </p:grpSpPr>
          <p:sp>
            <p:nvSpPr>
              <p:cNvPr id="9247" name="Line 42"/>
              <p:cNvSpPr>
                <a:spLocks noChangeShapeType="1"/>
              </p:cNvSpPr>
              <p:nvPr/>
            </p:nvSpPr>
            <p:spPr bwMode="auto">
              <a:xfrm>
                <a:off x="2656" y="2669"/>
                <a:ext cx="1" cy="775"/>
              </a:xfrm>
              <a:prstGeom prst="line">
                <a:avLst/>
              </a:prstGeom>
              <a:noFill/>
              <a:ln w="5">
                <a:solidFill>
                  <a:srgbClr val="0000CC"/>
                </a:solidFill>
                <a:round/>
                <a:headEnd/>
                <a:tailEnd/>
              </a:ln>
            </p:spPr>
            <p:txBody>
              <a:bodyPr/>
              <a:lstStyle/>
              <a:p>
                <a:endParaRPr lang="es-AR"/>
              </a:p>
            </p:txBody>
          </p:sp>
          <p:sp>
            <p:nvSpPr>
              <p:cNvPr id="9248" name="Freeform 43"/>
              <p:cNvSpPr>
                <a:spLocks/>
              </p:cNvSpPr>
              <p:nvPr/>
            </p:nvSpPr>
            <p:spPr bwMode="auto">
              <a:xfrm>
                <a:off x="2633" y="3435"/>
                <a:ext cx="51" cy="51"/>
              </a:xfrm>
              <a:custGeom>
                <a:avLst/>
                <a:gdLst>
                  <a:gd name="T0" fmla="*/ 0 w 51"/>
                  <a:gd name="T1" fmla="*/ 0 h 51"/>
                  <a:gd name="T2" fmla="*/ 23 w 51"/>
                  <a:gd name="T3" fmla="*/ 51 h 51"/>
                  <a:gd name="T4" fmla="*/ 51 w 51"/>
                  <a:gd name="T5" fmla="*/ 0 h 51"/>
                  <a:gd name="T6" fmla="*/ 0 w 51"/>
                  <a:gd name="T7" fmla="*/ 0 h 51"/>
                  <a:gd name="T8" fmla="*/ 0 60000 65536"/>
                  <a:gd name="T9" fmla="*/ 0 60000 65536"/>
                  <a:gd name="T10" fmla="*/ 0 60000 65536"/>
                  <a:gd name="T11" fmla="*/ 0 60000 65536"/>
                  <a:gd name="T12" fmla="*/ 0 w 51"/>
                  <a:gd name="T13" fmla="*/ 0 h 51"/>
                  <a:gd name="T14" fmla="*/ 51 w 51"/>
                  <a:gd name="T15" fmla="*/ 51 h 51"/>
                </a:gdLst>
                <a:ahLst/>
                <a:cxnLst>
                  <a:cxn ang="T8">
                    <a:pos x="T0" y="T1"/>
                  </a:cxn>
                  <a:cxn ang="T9">
                    <a:pos x="T2" y="T3"/>
                  </a:cxn>
                  <a:cxn ang="T10">
                    <a:pos x="T4" y="T5"/>
                  </a:cxn>
                  <a:cxn ang="T11">
                    <a:pos x="T6" y="T7"/>
                  </a:cxn>
                </a:cxnLst>
                <a:rect l="T12" t="T13" r="T14" b="T15"/>
                <a:pathLst>
                  <a:path w="51" h="51">
                    <a:moveTo>
                      <a:pt x="0" y="0"/>
                    </a:moveTo>
                    <a:lnTo>
                      <a:pt x="23" y="51"/>
                    </a:lnTo>
                    <a:lnTo>
                      <a:pt x="51" y="0"/>
                    </a:lnTo>
                    <a:lnTo>
                      <a:pt x="0" y="0"/>
                    </a:lnTo>
                    <a:close/>
                  </a:path>
                </a:pathLst>
              </a:custGeom>
              <a:solidFill>
                <a:srgbClr val="0000CC"/>
              </a:solidFill>
              <a:ln w="9525">
                <a:noFill/>
                <a:round/>
                <a:headEnd/>
                <a:tailEnd/>
              </a:ln>
            </p:spPr>
            <p:txBody>
              <a:bodyPr/>
              <a:lstStyle/>
              <a:p>
                <a:endParaRPr lang="es-AR"/>
              </a:p>
            </p:txBody>
          </p:sp>
        </p:grpSp>
        <p:sp>
          <p:nvSpPr>
            <p:cNvPr id="9235" name="Rectangle 45"/>
            <p:cNvSpPr>
              <a:spLocks noChangeArrowheads="1"/>
            </p:cNvSpPr>
            <p:nvPr/>
          </p:nvSpPr>
          <p:spPr bwMode="auto">
            <a:xfrm>
              <a:off x="2248" y="3560"/>
              <a:ext cx="816" cy="344"/>
            </a:xfrm>
            <a:prstGeom prst="rect">
              <a:avLst/>
            </a:prstGeom>
            <a:noFill/>
            <a:ln w="9525">
              <a:noFill/>
              <a:miter lim="800000"/>
              <a:headEnd/>
              <a:tailEnd/>
            </a:ln>
          </p:spPr>
          <p:txBody>
            <a:bodyPr/>
            <a:lstStyle/>
            <a:p>
              <a:endParaRPr lang="es-AR"/>
            </a:p>
          </p:txBody>
        </p:sp>
        <p:sp>
          <p:nvSpPr>
            <p:cNvPr id="9236" name="Rectangle 46"/>
            <p:cNvSpPr>
              <a:spLocks noChangeArrowheads="1"/>
            </p:cNvSpPr>
            <p:nvPr/>
          </p:nvSpPr>
          <p:spPr bwMode="auto">
            <a:xfrm>
              <a:off x="2364" y="3588"/>
              <a:ext cx="700"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Tasa Libre </a:t>
              </a:r>
              <a:endParaRPr lang="es-AR"/>
            </a:p>
          </p:txBody>
        </p:sp>
        <p:sp>
          <p:nvSpPr>
            <p:cNvPr id="9237" name="Rectangle 47"/>
            <p:cNvSpPr>
              <a:spLocks noChangeArrowheads="1"/>
            </p:cNvSpPr>
            <p:nvPr/>
          </p:nvSpPr>
          <p:spPr bwMode="auto">
            <a:xfrm>
              <a:off x="2401" y="3737"/>
              <a:ext cx="589"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de Riesgo</a:t>
              </a:r>
              <a:endParaRPr lang="es-AR"/>
            </a:p>
          </p:txBody>
        </p:sp>
        <p:grpSp>
          <p:nvGrpSpPr>
            <p:cNvPr id="9238" name="Group 50"/>
            <p:cNvGrpSpPr>
              <a:grpSpLocks/>
            </p:cNvGrpSpPr>
            <p:nvPr/>
          </p:nvGrpSpPr>
          <p:grpSpPr bwMode="auto">
            <a:xfrm>
              <a:off x="1483" y="2521"/>
              <a:ext cx="51" cy="371"/>
              <a:chOff x="1483" y="2521"/>
              <a:chExt cx="51" cy="371"/>
            </a:xfrm>
          </p:grpSpPr>
          <p:sp>
            <p:nvSpPr>
              <p:cNvPr id="9245" name="Line 48"/>
              <p:cNvSpPr>
                <a:spLocks noChangeShapeType="1"/>
              </p:cNvSpPr>
              <p:nvPr/>
            </p:nvSpPr>
            <p:spPr bwMode="auto">
              <a:xfrm>
                <a:off x="1506" y="2521"/>
                <a:ext cx="1" cy="329"/>
              </a:xfrm>
              <a:prstGeom prst="line">
                <a:avLst/>
              </a:prstGeom>
              <a:noFill/>
              <a:ln w="5">
                <a:solidFill>
                  <a:srgbClr val="0000CC"/>
                </a:solidFill>
                <a:round/>
                <a:headEnd/>
                <a:tailEnd/>
              </a:ln>
            </p:spPr>
            <p:txBody>
              <a:bodyPr/>
              <a:lstStyle/>
              <a:p>
                <a:endParaRPr lang="es-AR"/>
              </a:p>
            </p:txBody>
          </p:sp>
          <p:sp>
            <p:nvSpPr>
              <p:cNvPr id="9246" name="Freeform 49"/>
              <p:cNvSpPr>
                <a:spLocks/>
              </p:cNvSpPr>
              <p:nvPr/>
            </p:nvSpPr>
            <p:spPr bwMode="auto">
              <a:xfrm>
                <a:off x="1483" y="2841"/>
                <a:ext cx="51" cy="51"/>
              </a:xfrm>
              <a:custGeom>
                <a:avLst/>
                <a:gdLst>
                  <a:gd name="T0" fmla="*/ 0 w 51"/>
                  <a:gd name="T1" fmla="*/ 0 h 51"/>
                  <a:gd name="T2" fmla="*/ 23 w 51"/>
                  <a:gd name="T3" fmla="*/ 51 h 51"/>
                  <a:gd name="T4" fmla="*/ 51 w 51"/>
                  <a:gd name="T5" fmla="*/ 0 h 51"/>
                  <a:gd name="T6" fmla="*/ 0 w 51"/>
                  <a:gd name="T7" fmla="*/ 0 h 51"/>
                  <a:gd name="T8" fmla="*/ 0 60000 65536"/>
                  <a:gd name="T9" fmla="*/ 0 60000 65536"/>
                  <a:gd name="T10" fmla="*/ 0 60000 65536"/>
                  <a:gd name="T11" fmla="*/ 0 60000 65536"/>
                  <a:gd name="T12" fmla="*/ 0 w 51"/>
                  <a:gd name="T13" fmla="*/ 0 h 51"/>
                  <a:gd name="T14" fmla="*/ 51 w 51"/>
                  <a:gd name="T15" fmla="*/ 51 h 51"/>
                </a:gdLst>
                <a:ahLst/>
                <a:cxnLst>
                  <a:cxn ang="T8">
                    <a:pos x="T0" y="T1"/>
                  </a:cxn>
                  <a:cxn ang="T9">
                    <a:pos x="T2" y="T3"/>
                  </a:cxn>
                  <a:cxn ang="T10">
                    <a:pos x="T4" y="T5"/>
                  </a:cxn>
                  <a:cxn ang="T11">
                    <a:pos x="T6" y="T7"/>
                  </a:cxn>
                </a:cxnLst>
                <a:rect l="T12" t="T13" r="T14" b="T15"/>
                <a:pathLst>
                  <a:path w="51" h="51">
                    <a:moveTo>
                      <a:pt x="0" y="0"/>
                    </a:moveTo>
                    <a:lnTo>
                      <a:pt x="23" y="51"/>
                    </a:lnTo>
                    <a:lnTo>
                      <a:pt x="51" y="0"/>
                    </a:lnTo>
                    <a:lnTo>
                      <a:pt x="0" y="0"/>
                    </a:lnTo>
                    <a:close/>
                  </a:path>
                </a:pathLst>
              </a:custGeom>
              <a:solidFill>
                <a:srgbClr val="0000CC"/>
              </a:solidFill>
              <a:ln w="9525">
                <a:noFill/>
                <a:round/>
                <a:headEnd/>
                <a:tailEnd/>
              </a:ln>
            </p:spPr>
            <p:txBody>
              <a:bodyPr/>
              <a:lstStyle/>
              <a:p>
                <a:endParaRPr lang="es-AR"/>
              </a:p>
            </p:txBody>
          </p:sp>
        </p:grpSp>
        <p:sp>
          <p:nvSpPr>
            <p:cNvPr id="9239" name="Line 51"/>
            <p:cNvSpPr>
              <a:spLocks noChangeShapeType="1"/>
            </p:cNvSpPr>
            <p:nvPr/>
          </p:nvSpPr>
          <p:spPr bwMode="auto">
            <a:xfrm>
              <a:off x="1506" y="2521"/>
              <a:ext cx="668" cy="1"/>
            </a:xfrm>
            <a:prstGeom prst="line">
              <a:avLst/>
            </a:prstGeom>
            <a:noFill/>
            <a:ln w="5">
              <a:solidFill>
                <a:srgbClr val="0000CC"/>
              </a:solidFill>
              <a:round/>
              <a:headEnd/>
              <a:tailEnd/>
            </a:ln>
          </p:spPr>
          <p:txBody>
            <a:bodyPr/>
            <a:lstStyle/>
            <a:p>
              <a:endParaRPr lang="es-AR"/>
            </a:p>
          </p:txBody>
        </p:sp>
        <p:sp>
          <p:nvSpPr>
            <p:cNvPr id="9240" name="Rectangle 52"/>
            <p:cNvSpPr>
              <a:spLocks noChangeArrowheads="1"/>
            </p:cNvSpPr>
            <p:nvPr/>
          </p:nvSpPr>
          <p:spPr bwMode="auto">
            <a:xfrm>
              <a:off x="1098" y="2892"/>
              <a:ext cx="816" cy="492"/>
            </a:xfrm>
            <a:prstGeom prst="rect">
              <a:avLst/>
            </a:prstGeom>
            <a:noFill/>
            <a:ln w="9525">
              <a:noFill/>
              <a:miter lim="800000"/>
              <a:headEnd/>
              <a:tailEnd/>
            </a:ln>
          </p:spPr>
          <p:txBody>
            <a:bodyPr/>
            <a:lstStyle/>
            <a:p>
              <a:endParaRPr lang="es-AR"/>
            </a:p>
          </p:txBody>
        </p:sp>
        <p:sp>
          <p:nvSpPr>
            <p:cNvPr id="9241" name="Rectangle 53"/>
            <p:cNvSpPr>
              <a:spLocks noChangeArrowheads="1"/>
            </p:cNvSpPr>
            <p:nvPr/>
          </p:nvSpPr>
          <p:spPr bwMode="auto">
            <a:xfrm>
              <a:off x="1279" y="2920"/>
              <a:ext cx="570"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Costo de </a:t>
              </a:r>
              <a:endParaRPr lang="es-AR"/>
            </a:p>
          </p:txBody>
        </p:sp>
        <p:sp>
          <p:nvSpPr>
            <p:cNvPr id="9242" name="Rectangle 54"/>
            <p:cNvSpPr>
              <a:spLocks noChangeArrowheads="1"/>
            </p:cNvSpPr>
            <p:nvPr/>
          </p:nvSpPr>
          <p:spPr bwMode="auto">
            <a:xfrm>
              <a:off x="1172" y="3068"/>
              <a:ext cx="793"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Capital para </a:t>
              </a:r>
              <a:endParaRPr lang="es-AR"/>
            </a:p>
          </p:txBody>
        </p:sp>
        <p:sp>
          <p:nvSpPr>
            <p:cNvPr id="9243" name="Rectangle 55"/>
            <p:cNvSpPr>
              <a:spLocks noChangeArrowheads="1"/>
            </p:cNvSpPr>
            <p:nvPr/>
          </p:nvSpPr>
          <p:spPr bwMode="auto">
            <a:xfrm>
              <a:off x="1172" y="3217"/>
              <a:ext cx="761" cy="176"/>
            </a:xfrm>
            <a:prstGeom prst="rect">
              <a:avLst/>
            </a:prstGeom>
            <a:noFill/>
            <a:ln w="9525">
              <a:noFill/>
              <a:miter lim="800000"/>
              <a:headEnd/>
              <a:tailEnd/>
            </a:ln>
          </p:spPr>
          <p:txBody>
            <a:bodyPr wrap="none" lIns="0" tIns="0" rIns="0" bIns="0">
              <a:spAutoFit/>
            </a:bodyPr>
            <a:lstStyle/>
            <a:p>
              <a:r>
                <a:rPr lang="es-AR" sz="1600" b="1">
                  <a:solidFill>
                    <a:srgbClr val="0000CC"/>
                  </a:solidFill>
                  <a:latin typeface="Times New Roman" pitchFamily="18" charset="0"/>
                </a:rPr>
                <a:t>el Accionista</a:t>
              </a:r>
              <a:endParaRPr lang="es-AR"/>
            </a:p>
          </p:txBody>
        </p:sp>
        <p:sp>
          <p:nvSpPr>
            <p:cNvPr id="9244" name="Rectangle 56"/>
            <p:cNvSpPr>
              <a:spLocks noChangeArrowheads="1"/>
            </p:cNvSpPr>
            <p:nvPr/>
          </p:nvSpPr>
          <p:spPr bwMode="auto">
            <a:xfrm>
              <a:off x="1061" y="2261"/>
              <a:ext cx="3710" cy="1968"/>
            </a:xfrm>
            <a:prstGeom prst="rect">
              <a:avLst/>
            </a:prstGeom>
            <a:noFill/>
            <a:ln w="5">
              <a:solidFill>
                <a:srgbClr val="0000CC"/>
              </a:solidFill>
              <a:miter lim="800000"/>
              <a:headEnd/>
              <a:tailEnd/>
            </a:ln>
          </p:spPr>
          <p:txBody>
            <a:bodyPr/>
            <a:lstStyle/>
            <a:p>
              <a:endParaRPr lang="es-AR"/>
            </a:p>
          </p:txBody>
        </p:sp>
      </p:grpSp>
      <p:sp>
        <p:nvSpPr>
          <p:cNvPr id="9221" name="54 CuadroTexto"/>
          <p:cNvSpPr txBox="1">
            <a:spLocks noChangeArrowheads="1"/>
          </p:cNvSpPr>
          <p:nvPr/>
        </p:nvSpPr>
        <p:spPr bwMode="auto">
          <a:xfrm>
            <a:off x="857250" y="6286500"/>
            <a:ext cx="7786688" cy="307975"/>
          </a:xfrm>
          <a:prstGeom prst="rect">
            <a:avLst/>
          </a:prstGeom>
          <a:noFill/>
          <a:ln w="9525">
            <a:noFill/>
            <a:miter lim="800000"/>
            <a:headEnd/>
            <a:tailEnd/>
          </a:ln>
        </p:spPr>
        <p:txBody>
          <a:bodyPr>
            <a:spAutoFit/>
          </a:bodyPr>
          <a:lstStyle/>
          <a:p>
            <a:pPr algn="ctr"/>
            <a:r>
              <a:rPr lang="es-AR" sz="1400" dirty="0">
                <a:solidFill>
                  <a:schemeClr val="accent1"/>
                </a:solidFill>
              </a:rPr>
              <a:t>Magister Santiago Tamous  </a:t>
            </a:r>
            <a:r>
              <a:rPr lang="es-AR" sz="1400" dirty="0" smtClean="0">
                <a:solidFill>
                  <a:schemeClr val="accent1"/>
                </a:solidFill>
                <a:hlinkClick r:id="rId2"/>
              </a:rPr>
              <a:t>santiagotamous@gmail.com</a:t>
            </a:r>
            <a:r>
              <a:rPr lang="es-AR" sz="1400" dirty="0" smtClean="0">
                <a:solidFill>
                  <a:schemeClr val="accent1"/>
                </a:solidFill>
              </a:rPr>
              <a:t> www.consultorfinanciero.com.ar    </a:t>
            </a:r>
            <a:endParaRPr lang="es-AR" sz="1400" dirty="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85813" y="704850"/>
            <a:ext cx="7900987" cy="581025"/>
          </a:xfrm>
        </p:spPr>
        <p:txBody>
          <a:bodyPr/>
          <a:lstStyle/>
          <a:p>
            <a:pPr eaLnBrk="1" hangingPunct="1"/>
            <a:r>
              <a:rPr lang="es-ES_tradnl" sz="3200" b="1" smtClean="0">
                <a:latin typeface="Times New Roman" pitchFamily="18" charset="0"/>
              </a:rPr>
              <a:t>Beta - observaciones</a:t>
            </a:r>
            <a:endParaRPr lang="es-ES" sz="3200" b="1" smtClean="0">
              <a:latin typeface="Times New Roman" pitchFamily="18" charset="0"/>
            </a:endParaRPr>
          </a:p>
        </p:txBody>
      </p:sp>
      <p:sp>
        <p:nvSpPr>
          <p:cNvPr id="11267" name="Rectangle 3"/>
          <p:cNvSpPr>
            <a:spLocks noGrp="1" noChangeArrowheads="1"/>
          </p:cNvSpPr>
          <p:nvPr>
            <p:ph idx="1"/>
          </p:nvPr>
        </p:nvSpPr>
        <p:spPr>
          <a:xfrm>
            <a:off x="762000" y="1571625"/>
            <a:ext cx="7772400" cy="4524375"/>
          </a:xfrm>
        </p:spPr>
        <p:txBody>
          <a:bodyPr>
            <a:normAutofit lnSpcReduction="10000"/>
          </a:bodyPr>
          <a:lstStyle/>
          <a:p>
            <a:pPr marL="533400" indent="-533400" algn="just" defTabSz="384175" eaLnBrk="1" fontAlgn="auto" hangingPunct="1">
              <a:lnSpc>
                <a:spcPct val="90000"/>
              </a:lnSpc>
              <a:spcAft>
                <a:spcPts val="0"/>
              </a:spcAft>
              <a:buClr>
                <a:schemeClr val="accent3"/>
              </a:buClr>
              <a:buFont typeface="Wingdings" pitchFamily="2" charset="2"/>
              <a:buNone/>
              <a:defRPr/>
            </a:pPr>
            <a:r>
              <a:rPr lang="es-ES" sz="2400" dirty="0" smtClean="0">
                <a:latin typeface="Times New Roman" pitchFamily="18" charset="0"/>
              </a:rPr>
              <a:t>El coeficiente Beta calculado a partir de retornos históricos no es el “verdadero” beta del activo. Esto se fundamenta en que:</a:t>
            </a:r>
            <a:endParaRPr lang="es-ES_tradnl" sz="2400" dirty="0" smtClean="0">
              <a:latin typeface="Times New Roman" pitchFamily="18" charset="0"/>
            </a:endParaRPr>
          </a:p>
          <a:p>
            <a:pPr marL="533400" indent="-533400" algn="just" defTabSz="384175" eaLnBrk="1" fontAlgn="auto" hangingPunct="1">
              <a:lnSpc>
                <a:spcPct val="90000"/>
              </a:lnSpc>
              <a:spcAft>
                <a:spcPts val="0"/>
              </a:spcAft>
              <a:buClr>
                <a:schemeClr val="accent3"/>
              </a:buClr>
              <a:buFont typeface="Wingdings" pitchFamily="2" charset="2"/>
              <a:buNone/>
              <a:defRPr/>
            </a:pPr>
            <a:endParaRPr lang="es-ES_tradnl" sz="2400" dirty="0" smtClean="0">
              <a:latin typeface="Times New Roman" pitchFamily="18" charset="0"/>
            </a:endParaRPr>
          </a:p>
          <a:p>
            <a:pPr marL="533400" indent="-533400" algn="just" defTabSz="384175" eaLnBrk="1" fontAlgn="auto" hangingPunct="1">
              <a:lnSpc>
                <a:spcPct val="90000"/>
              </a:lnSpc>
              <a:spcAft>
                <a:spcPts val="0"/>
              </a:spcAft>
              <a:buClr>
                <a:schemeClr val="accent3"/>
              </a:buClr>
              <a:buFont typeface="Wingdings" pitchFamily="2" charset="2"/>
              <a:buNone/>
              <a:defRPr/>
            </a:pPr>
            <a:r>
              <a:rPr lang="es-ES" sz="2400" dirty="0" smtClean="0">
                <a:latin typeface="Times New Roman" pitchFamily="18" charset="0"/>
              </a:rPr>
              <a:t>1</a:t>
            </a:r>
            <a:r>
              <a:rPr lang="es-ES_tradnl" sz="2400" dirty="0" smtClean="0">
                <a:latin typeface="Times New Roman" pitchFamily="18" charset="0"/>
              </a:rPr>
              <a:t>.	</a:t>
            </a:r>
            <a:r>
              <a:rPr lang="es-ES" sz="2400" dirty="0" smtClean="0">
                <a:latin typeface="Times New Roman" pitchFamily="18" charset="0"/>
              </a:rPr>
              <a:t>Es probable que el beta del activo no permanezca constante durante el período de tiempo explicitado para su cálculo.</a:t>
            </a:r>
            <a:endParaRPr lang="es-ES_tradnl" sz="2400" dirty="0" smtClean="0">
              <a:latin typeface="Times New Roman" pitchFamily="18" charset="0"/>
            </a:endParaRPr>
          </a:p>
          <a:p>
            <a:pPr marL="533400" indent="-533400" algn="just" defTabSz="384175" eaLnBrk="1" fontAlgn="auto" hangingPunct="1">
              <a:lnSpc>
                <a:spcPct val="90000"/>
              </a:lnSpc>
              <a:spcAft>
                <a:spcPts val="0"/>
              </a:spcAft>
              <a:buClr>
                <a:schemeClr val="accent3"/>
              </a:buClr>
              <a:buFont typeface="Wingdings" pitchFamily="2" charset="2"/>
              <a:buAutoNum type="arabicPeriod" startAt="2"/>
              <a:defRPr/>
            </a:pPr>
            <a:r>
              <a:rPr lang="es-ES_tradnl" sz="2400" dirty="0" smtClean="0">
                <a:latin typeface="Times New Roman" pitchFamily="18" charset="0"/>
              </a:rPr>
              <a:t>E</a:t>
            </a:r>
            <a:r>
              <a:rPr lang="es-ES" sz="2400" dirty="0" smtClean="0">
                <a:latin typeface="Times New Roman" pitchFamily="18" charset="0"/>
              </a:rPr>
              <a:t>l retorno residual del activo causa que el coeficiente de regresión estimado difiera de su verdadero valor debido al error de estimación.</a:t>
            </a:r>
            <a:endParaRPr lang="es-CL" sz="2400" dirty="0" smtClean="0">
              <a:latin typeface="Times New Roman" pitchFamily="18" charset="0"/>
            </a:endParaRPr>
          </a:p>
          <a:p>
            <a:pPr marL="533400" indent="-533400" algn="just" defTabSz="384175" eaLnBrk="1" fontAlgn="auto" hangingPunct="1">
              <a:lnSpc>
                <a:spcPct val="90000"/>
              </a:lnSpc>
              <a:spcAft>
                <a:spcPts val="0"/>
              </a:spcAft>
              <a:buClr>
                <a:schemeClr val="accent3"/>
              </a:buClr>
              <a:buFont typeface="Wingdings" pitchFamily="2" charset="2"/>
              <a:buAutoNum type="arabicPeriod" startAt="2"/>
              <a:defRPr/>
            </a:pPr>
            <a:r>
              <a:rPr lang="es-CL" sz="2400" dirty="0" smtClean="0">
                <a:latin typeface="Times New Roman" pitchFamily="18" charset="0"/>
              </a:rPr>
              <a:t>EL modelo de CAPM es un modelo </a:t>
            </a:r>
            <a:r>
              <a:rPr lang="es-CL" sz="2400" dirty="0" err="1" smtClean="0">
                <a:latin typeface="Times New Roman" pitchFamily="18" charset="0"/>
              </a:rPr>
              <a:t>exantes</a:t>
            </a:r>
            <a:r>
              <a:rPr lang="es-CL" sz="2400" dirty="0" smtClean="0">
                <a:latin typeface="Times New Roman" pitchFamily="18" charset="0"/>
              </a:rPr>
              <a:t>, el cual no puede ser calculado, lo que se calcula es el CAPM </a:t>
            </a:r>
            <a:r>
              <a:rPr lang="es-CL" sz="2400" dirty="0" err="1" smtClean="0">
                <a:latin typeface="Times New Roman" pitchFamily="18" charset="0"/>
              </a:rPr>
              <a:t>expost</a:t>
            </a:r>
            <a:r>
              <a:rPr lang="es-CL" sz="2400" dirty="0" smtClean="0">
                <a:latin typeface="Times New Roman" pitchFamily="18" charset="0"/>
              </a:rPr>
              <a:t>, a partir de datos históricos.</a:t>
            </a:r>
            <a:endParaRPr lang="es-ES" sz="2400" dirty="0" smtClean="0">
              <a:latin typeface="Times New Roman" pitchFamily="18" charset="0"/>
            </a:endParaRPr>
          </a:p>
        </p:txBody>
      </p:sp>
      <p:sp>
        <p:nvSpPr>
          <p:cNvPr id="5" name="54 CuadroTexto"/>
          <p:cNvSpPr txBox="1">
            <a:spLocks noChangeArrowheads="1"/>
          </p:cNvSpPr>
          <p:nvPr/>
        </p:nvSpPr>
        <p:spPr bwMode="auto">
          <a:xfrm>
            <a:off x="857250" y="6286500"/>
            <a:ext cx="7786688" cy="307975"/>
          </a:xfrm>
          <a:prstGeom prst="rect">
            <a:avLst/>
          </a:prstGeom>
          <a:noFill/>
          <a:ln w="9525">
            <a:noFill/>
            <a:miter lim="800000"/>
            <a:headEnd/>
            <a:tailEnd/>
          </a:ln>
        </p:spPr>
        <p:txBody>
          <a:bodyPr>
            <a:spAutoFit/>
          </a:bodyPr>
          <a:lstStyle/>
          <a:p>
            <a:pPr algn="ctr"/>
            <a:r>
              <a:rPr lang="es-AR" sz="1400" dirty="0">
                <a:solidFill>
                  <a:schemeClr val="accent1"/>
                </a:solidFill>
              </a:rPr>
              <a:t>Magister Santiago Tamous  </a:t>
            </a:r>
            <a:r>
              <a:rPr lang="es-AR" sz="1400" dirty="0" smtClean="0">
                <a:solidFill>
                  <a:schemeClr val="accent1"/>
                </a:solidFill>
                <a:hlinkClick r:id="rId2"/>
              </a:rPr>
              <a:t>santiagotamous@gmail.com</a:t>
            </a:r>
            <a:r>
              <a:rPr lang="es-AR" sz="1400" dirty="0" smtClean="0">
                <a:solidFill>
                  <a:schemeClr val="accent1"/>
                </a:solidFill>
              </a:rPr>
              <a:t> www.consultorfinanciero.com.ar    </a:t>
            </a:r>
            <a:endParaRPr lang="es-AR" sz="1400" dirty="0">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57250" y="642938"/>
            <a:ext cx="8072438" cy="571500"/>
          </a:xfrm>
        </p:spPr>
        <p:txBody>
          <a:bodyPr/>
          <a:lstStyle/>
          <a:p>
            <a:pPr eaLnBrk="1" hangingPunct="1"/>
            <a:r>
              <a:rPr lang="es-ES_tradnl" sz="3200" b="1" smtClean="0">
                <a:latin typeface="Times New Roman" pitchFamily="18" charset="0"/>
              </a:rPr>
              <a:t>Beta- Conclusión respecto a las observaciones</a:t>
            </a:r>
            <a:endParaRPr lang="es-ES" sz="3200" b="1" smtClean="0">
              <a:latin typeface="Times New Roman" pitchFamily="18" charset="0"/>
            </a:endParaRPr>
          </a:p>
        </p:txBody>
      </p:sp>
      <p:sp>
        <p:nvSpPr>
          <p:cNvPr id="11267" name="Rectangle 3"/>
          <p:cNvSpPr>
            <a:spLocks noGrp="1" noChangeArrowheads="1"/>
          </p:cNvSpPr>
          <p:nvPr>
            <p:ph idx="1"/>
          </p:nvPr>
        </p:nvSpPr>
        <p:spPr>
          <a:xfrm>
            <a:off x="762000" y="1714500"/>
            <a:ext cx="7772400" cy="4381500"/>
          </a:xfrm>
        </p:spPr>
        <p:txBody>
          <a:bodyPr/>
          <a:lstStyle/>
          <a:p>
            <a:pPr marL="0" indent="0" algn="just" defTabSz="384175" eaLnBrk="1" hangingPunct="1">
              <a:lnSpc>
                <a:spcPct val="90000"/>
              </a:lnSpc>
              <a:buFont typeface="Wingdings" pitchFamily="2" charset="2"/>
              <a:buNone/>
            </a:pPr>
            <a:r>
              <a:rPr lang="es-ES_tradnl" sz="2400" smtClean="0">
                <a:latin typeface="Times New Roman" pitchFamily="18" charset="0"/>
              </a:rPr>
              <a:t>Lo anterior se traduce en que la mayoría de las estimaciones de betas contienen errores, los cuales finalmente impactan en la estimación de la tasa de costo de capital. A pesar de esto, este concepto de riesgo sectorial, resumido en el Beta es uno de los más usados en las finanzas modernas, no tan solo en las finanzas corporativas, sino que también en las finanzas de inversión.</a:t>
            </a:r>
          </a:p>
          <a:p>
            <a:pPr marL="0" indent="0" algn="just" defTabSz="384175" eaLnBrk="1" hangingPunct="1">
              <a:lnSpc>
                <a:spcPct val="90000"/>
              </a:lnSpc>
              <a:buFont typeface="Wingdings" pitchFamily="2" charset="2"/>
              <a:buNone/>
            </a:pPr>
            <a:endParaRPr lang="es-ES_tradnl" sz="2400" smtClean="0">
              <a:latin typeface="Times New Roman" pitchFamily="18" charset="0"/>
            </a:endParaRPr>
          </a:p>
        </p:txBody>
      </p:sp>
      <p:sp>
        <p:nvSpPr>
          <p:cNvPr id="11268" name="3 CuadroTexto"/>
          <p:cNvSpPr txBox="1">
            <a:spLocks noChangeArrowheads="1"/>
          </p:cNvSpPr>
          <p:nvPr/>
        </p:nvSpPr>
        <p:spPr bwMode="auto">
          <a:xfrm>
            <a:off x="857250" y="6286500"/>
            <a:ext cx="7786688" cy="307975"/>
          </a:xfrm>
          <a:prstGeom prst="rect">
            <a:avLst/>
          </a:prstGeom>
          <a:noFill/>
          <a:ln w="9525">
            <a:noFill/>
            <a:miter lim="800000"/>
            <a:headEnd/>
            <a:tailEnd/>
          </a:ln>
        </p:spPr>
        <p:txBody>
          <a:bodyPr>
            <a:spAutoFit/>
          </a:bodyPr>
          <a:lstStyle/>
          <a:p>
            <a:pPr algn="ctr"/>
            <a:r>
              <a:rPr lang="es-AR" sz="1400">
                <a:solidFill>
                  <a:schemeClr val="accent1"/>
                </a:solidFill>
              </a:rPr>
              <a:t>Magister Santiago Tamous   </a:t>
            </a:r>
            <a:r>
              <a:rPr lang="es-AR" sz="1400">
                <a:solidFill>
                  <a:schemeClr val="accent1"/>
                </a:solidFill>
                <a:hlinkClick r:id="rId2"/>
              </a:rPr>
              <a:t>tamous@asfinanciero.com.ar</a:t>
            </a:r>
            <a:r>
              <a:rPr lang="es-AR" sz="1400">
                <a:solidFill>
                  <a:schemeClr val="accent1"/>
                </a:solidFill>
              </a:rPr>
              <a:t>    www.asfinanciero.com.ar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a:xfrm>
            <a:off x="457200" y="704850"/>
            <a:ext cx="8229600" cy="652463"/>
          </a:xfrm>
        </p:spPr>
        <p:txBody>
          <a:bodyPr/>
          <a:lstStyle/>
          <a:p>
            <a:pPr eaLnBrk="1" hangingPunct="1"/>
            <a:r>
              <a:rPr lang="es-AR" smtClean="0"/>
              <a:t>Cálculo del coeficiente Beta</a:t>
            </a:r>
          </a:p>
        </p:txBody>
      </p:sp>
      <p:sp>
        <p:nvSpPr>
          <p:cNvPr id="12291" name="2 Marcador de contenido"/>
          <p:cNvSpPr>
            <a:spLocks noGrp="1"/>
          </p:cNvSpPr>
          <p:nvPr>
            <p:ph idx="1"/>
          </p:nvPr>
        </p:nvSpPr>
        <p:spPr>
          <a:xfrm>
            <a:off x="428625" y="2143125"/>
            <a:ext cx="8229600" cy="4429125"/>
          </a:xfrm>
        </p:spPr>
        <p:txBody>
          <a:bodyPr/>
          <a:lstStyle/>
          <a:p>
            <a:pPr eaLnBrk="1" hangingPunct="1"/>
            <a:r>
              <a:rPr lang="es-AR" smtClean="0"/>
              <a:t>Beta  =    Cov (Rm ; Ractivo )  /   Var ( Rm)</a:t>
            </a:r>
          </a:p>
          <a:p>
            <a:pPr eaLnBrk="1" hangingPunct="1">
              <a:buFont typeface="Wingdings 2" pitchFamily="18" charset="2"/>
              <a:buNone/>
            </a:pPr>
            <a:r>
              <a:rPr lang="es-AR" sz="1600" smtClean="0"/>
              <a:t>     </a:t>
            </a:r>
          </a:p>
          <a:p>
            <a:pPr eaLnBrk="1" hangingPunct="1">
              <a:buFont typeface="Wingdings 2" pitchFamily="18" charset="2"/>
              <a:buNone/>
            </a:pPr>
            <a:r>
              <a:rPr lang="es-AR" sz="1600" smtClean="0"/>
              <a:t>      La </a:t>
            </a:r>
            <a:r>
              <a:rPr lang="es-AR" sz="1600" b="1" smtClean="0"/>
              <a:t>covarianza</a:t>
            </a:r>
            <a:r>
              <a:rPr lang="es-AR" sz="1600" smtClean="0"/>
              <a:t> de una variable bidimensional es la media aritmética de los productos de las desviaciones de cada una de las variables respecto a sus medias respectivas.       </a:t>
            </a:r>
          </a:p>
          <a:p>
            <a:pPr eaLnBrk="1" hangingPunct="1">
              <a:buFont typeface="Wingdings 2" pitchFamily="18" charset="2"/>
              <a:buNone/>
            </a:pPr>
            <a:r>
              <a:rPr lang="es-AR" sz="1400" smtClean="0"/>
              <a:t>      </a:t>
            </a:r>
          </a:p>
          <a:p>
            <a:pPr eaLnBrk="1" hangingPunct="1">
              <a:buFont typeface="Wingdings 2" pitchFamily="18" charset="2"/>
              <a:buNone/>
            </a:pPr>
            <a:r>
              <a:rPr lang="es-AR" sz="1400" smtClean="0"/>
              <a:t>      La </a:t>
            </a:r>
            <a:r>
              <a:rPr lang="es-AR" sz="1400" b="1" smtClean="0"/>
              <a:t>covarianza</a:t>
            </a:r>
            <a:r>
              <a:rPr lang="es-AR" sz="1400" smtClean="0"/>
              <a:t> se representa por</a:t>
            </a:r>
            <a:r>
              <a:rPr lang="es-AR" sz="1400" b="1" smtClean="0"/>
              <a:t> s</a:t>
            </a:r>
            <a:r>
              <a:rPr lang="es-AR" sz="1400" b="1" baseline="-25000" smtClean="0"/>
              <a:t>xy</a:t>
            </a:r>
            <a:r>
              <a:rPr lang="es-AR" sz="1400" smtClean="0"/>
              <a:t> o </a:t>
            </a:r>
            <a:r>
              <a:rPr lang="es-AR" sz="1400" b="1" smtClean="0"/>
              <a:t>σ</a:t>
            </a:r>
            <a:r>
              <a:rPr lang="es-AR" sz="1400" b="1" baseline="-25000" smtClean="0"/>
              <a:t>xy</a:t>
            </a:r>
            <a:r>
              <a:rPr lang="es-AR" sz="1400" smtClean="0"/>
              <a:t>.</a:t>
            </a:r>
          </a:p>
          <a:p>
            <a:pPr eaLnBrk="1" hangingPunct="1">
              <a:buFont typeface="Wingdings 2" pitchFamily="18" charset="2"/>
              <a:buNone/>
            </a:pPr>
            <a:r>
              <a:rPr lang="es-AR" sz="1400" smtClean="0"/>
              <a:t>      </a:t>
            </a:r>
          </a:p>
          <a:p>
            <a:pPr eaLnBrk="1" hangingPunct="1">
              <a:buFont typeface="Wingdings 2" pitchFamily="18" charset="2"/>
              <a:buNone/>
            </a:pPr>
            <a:r>
              <a:rPr lang="es-AR" sz="1400" smtClean="0"/>
              <a:t>      La </a:t>
            </a:r>
            <a:r>
              <a:rPr lang="es-AR" sz="1400" b="1" smtClean="0"/>
              <a:t>covarianza</a:t>
            </a:r>
            <a:r>
              <a:rPr lang="es-AR" sz="1400" smtClean="0"/>
              <a:t> indica el sentido de la correlación entre las variables</a:t>
            </a:r>
          </a:p>
          <a:p>
            <a:pPr eaLnBrk="1" hangingPunct="1">
              <a:buFont typeface="Wingdings 2" pitchFamily="18" charset="2"/>
              <a:buNone/>
            </a:pPr>
            <a:r>
              <a:rPr lang="es-AR" sz="1400" smtClean="0"/>
              <a:t>               Si </a:t>
            </a:r>
            <a:r>
              <a:rPr lang="es-AR" sz="1400" b="1" smtClean="0"/>
              <a:t>σ</a:t>
            </a:r>
            <a:r>
              <a:rPr lang="es-AR" sz="1400" b="1" baseline="-25000" smtClean="0"/>
              <a:t>xy</a:t>
            </a:r>
            <a:r>
              <a:rPr lang="es-AR" sz="1400" b="1" smtClean="0"/>
              <a:t> &gt; 0</a:t>
            </a:r>
            <a:r>
              <a:rPr lang="es-AR" sz="1400" smtClean="0"/>
              <a:t> la correlación es directa.</a:t>
            </a:r>
          </a:p>
          <a:p>
            <a:pPr eaLnBrk="1" hangingPunct="1">
              <a:buFont typeface="Wingdings 2" pitchFamily="18" charset="2"/>
              <a:buNone/>
            </a:pPr>
            <a:r>
              <a:rPr lang="es-AR" sz="1400" smtClean="0"/>
              <a:t>               Si </a:t>
            </a:r>
            <a:r>
              <a:rPr lang="es-AR" sz="1400" b="1" smtClean="0"/>
              <a:t>σ</a:t>
            </a:r>
            <a:r>
              <a:rPr lang="es-AR" sz="1400" b="1" baseline="-25000" smtClean="0"/>
              <a:t>xy</a:t>
            </a:r>
            <a:r>
              <a:rPr lang="es-AR" sz="1400" b="1" smtClean="0"/>
              <a:t> &lt; 0</a:t>
            </a:r>
            <a:r>
              <a:rPr lang="es-AR" sz="1400" smtClean="0"/>
              <a:t> la correlación es inversa.</a:t>
            </a:r>
          </a:p>
          <a:p>
            <a:pPr eaLnBrk="1" hangingPunct="1">
              <a:buFont typeface="Wingdings 2" pitchFamily="18" charset="2"/>
              <a:buNone/>
            </a:pPr>
            <a:endParaRPr lang="es-AR" sz="1400" smtClean="0"/>
          </a:p>
          <a:p>
            <a:pPr eaLnBrk="1" hangingPunct="1">
              <a:buFont typeface="Wingdings 2" pitchFamily="18" charset="2"/>
              <a:buNone/>
            </a:pPr>
            <a:endParaRPr lang="es-AR" sz="1400" smtClean="0"/>
          </a:p>
          <a:p>
            <a:pPr eaLnBrk="1" hangingPunct="1">
              <a:buFont typeface="Wingdings 2" pitchFamily="18" charset="2"/>
              <a:buNone/>
            </a:pPr>
            <a:r>
              <a:rPr lang="es-AR" smtClean="0"/>
              <a:t/>
            </a:r>
            <a:br>
              <a:rPr lang="es-AR" smtClean="0"/>
            </a:br>
            <a:endParaRPr lang="es-AR" smtClean="0"/>
          </a:p>
          <a:p>
            <a:pPr eaLnBrk="1" hangingPunct="1">
              <a:buFont typeface="Wingdings 2" pitchFamily="18" charset="2"/>
              <a:buNone/>
            </a:pPr>
            <a:endParaRPr lang="es-AR" smtClean="0"/>
          </a:p>
        </p:txBody>
      </p:sp>
      <p:pic>
        <p:nvPicPr>
          <p:cNvPr id="12292" name="Picture 4" descr="fórmula de la covarianza"/>
          <p:cNvPicPr>
            <a:picLocks noChangeAspect="1" noChangeArrowheads="1"/>
          </p:cNvPicPr>
          <p:nvPr/>
        </p:nvPicPr>
        <p:blipFill>
          <a:blip r:embed="rId2" cstate="print"/>
          <a:srcRect/>
          <a:stretch>
            <a:fillRect/>
          </a:stretch>
        </p:blipFill>
        <p:spPr bwMode="auto">
          <a:xfrm>
            <a:off x="187325" y="-577850"/>
            <a:ext cx="1676400" cy="457200"/>
          </a:xfrm>
          <a:prstGeom prst="rect">
            <a:avLst/>
          </a:prstGeom>
          <a:noFill/>
          <a:ln w="9525">
            <a:noFill/>
            <a:miter lim="800000"/>
            <a:headEnd/>
            <a:tailEnd/>
          </a:ln>
        </p:spPr>
      </p:pic>
      <p:pic>
        <p:nvPicPr>
          <p:cNvPr id="12293" name="Picture 6" descr="fórmula de la covarianza"/>
          <p:cNvPicPr>
            <a:picLocks noChangeAspect="1" noChangeArrowheads="1"/>
          </p:cNvPicPr>
          <p:nvPr/>
        </p:nvPicPr>
        <p:blipFill>
          <a:blip r:embed="rId2" cstate="print"/>
          <a:srcRect/>
          <a:stretch>
            <a:fillRect/>
          </a:stretch>
        </p:blipFill>
        <p:spPr bwMode="auto">
          <a:xfrm>
            <a:off x="187325" y="-577850"/>
            <a:ext cx="1676400" cy="457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857250" y="571500"/>
            <a:ext cx="7829550" cy="714375"/>
          </a:xfrm>
        </p:spPr>
        <p:txBody>
          <a:bodyPr/>
          <a:lstStyle/>
          <a:p>
            <a:pPr eaLnBrk="1" hangingPunct="1"/>
            <a:r>
              <a:rPr lang="es-ES_tradnl" sz="3200" b="1" smtClean="0">
                <a:latin typeface="Times New Roman" pitchFamily="18" charset="0"/>
              </a:rPr>
              <a:t>El CAPM ex – post</a:t>
            </a:r>
            <a:endParaRPr lang="es-ES" sz="3200" b="1" smtClean="0">
              <a:latin typeface="Times New Roman" pitchFamily="18" charset="0"/>
            </a:endParaRPr>
          </a:p>
        </p:txBody>
      </p:sp>
      <p:sp>
        <p:nvSpPr>
          <p:cNvPr id="1028" name="Rectangle 3"/>
          <p:cNvSpPr>
            <a:spLocks noGrp="1" noChangeArrowheads="1"/>
          </p:cNvSpPr>
          <p:nvPr>
            <p:ph idx="1"/>
          </p:nvPr>
        </p:nvSpPr>
        <p:spPr>
          <a:xfrm>
            <a:off x="762000" y="1785938"/>
            <a:ext cx="7772400" cy="4310062"/>
          </a:xfrm>
        </p:spPr>
        <p:txBody>
          <a:bodyPr/>
          <a:lstStyle/>
          <a:p>
            <a:pPr marL="609600" indent="-609600" algn="just" defTabSz="384175" eaLnBrk="1" hangingPunct="1">
              <a:buFont typeface="Wingdings" pitchFamily="2" charset="2"/>
              <a:buNone/>
            </a:pPr>
            <a:r>
              <a:rPr lang="es-ES_tradnl" sz="2400" smtClean="0">
                <a:latin typeface="Times New Roman" pitchFamily="18" charset="0"/>
              </a:rPr>
              <a:t>Este modelo consiste en regresionar la siguiente ecuación:</a:t>
            </a:r>
          </a:p>
          <a:p>
            <a:pPr marL="609600" indent="-609600" algn="just" defTabSz="384175" eaLnBrk="1" hangingPunct="1">
              <a:buFont typeface="Wingdings" pitchFamily="2" charset="2"/>
              <a:buNone/>
            </a:pPr>
            <a:endParaRPr lang="es-ES_tradnl" sz="2400" smtClean="0">
              <a:latin typeface="Times New Roman" pitchFamily="18" charset="0"/>
            </a:endParaRPr>
          </a:p>
          <a:p>
            <a:pPr marL="609600" indent="-609600" algn="just" defTabSz="384175" eaLnBrk="1" hangingPunct="1">
              <a:buFont typeface="Wingdings" pitchFamily="2" charset="2"/>
              <a:buNone/>
            </a:pPr>
            <a:endParaRPr lang="es-ES_tradnl" sz="2400" smtClean="0">
              <a:latin typeface="Times New Roman" pitchFamily="18" charset="0"/>
            </a:endParaRPr>
          </a:p>
          <a:p>
            <a:pPr marL="609600" indent="-609600" algn="just" defTabSz="384175" eaLnBrk="1" hangingPunct="1">
              <a:buFont typeface="Wingdings" pitchFamily="2" charset="2"/>
              <a:buNone/>
            </a:pPr>
            <a:r>
              <a:rPr lang="es-ES" sz="2400" smtClean="0">
                <a:latin typeface="Times New Roman" pitchFamily="18" charset="0"/>
              </a:rPr>
              <a:t>Al emplear este modelo, debe ponerse atención en la significancia estadística de los coeficiente </a:t>
            </a:r>
            <a:r>
              <a:rPr lang="es-ES" sz="2400" smtClean="0">
                <a:latin typeface="Times New Roman" pitchFamily="18" charset="0"/>
                <a:sym typeface="Symbol" pitchFamily="18" charset="2"/>
              </a:rPr>
              <a:t></a:t>
            </a:r>
            <a:r>
              <a:rPr lang="es-ES_tradnl" sz="2400" smtClean="0">
                <a:latin typeface="Times New Roman" pitchFamily="18" charset="0"/>
                <a:sym typeface="Symbol" pitchFamily="18" charset="2"/>
              </a:rPr>
              <a:t> y </a:t>
            </a:r>
            <a:r>
              <a:rPr lang="es-ES" sz="2400" smtClean="0">
                <a:latin typeface="Times New Roman" pitchFamily="18" charset="0"/>
                <a:sym typeface="Symbol" pitchFamily="18" charset="2"/>
              </a:rPr>
              <a:t></a:t>
            </a:r>
            <a:r>
              <a:rPr lang="es-ES_tradnl" sz="2400" baseline="-25000" smtClean="0">
                <a:latin typeface="Times New Roman" pitchFamily="18" charset="0"/>
                <a:sym typeface="Symbol" pitchFamily="18" charset="2"/>
              </a:rPr>
              <a:t>j</a:t>
            </a:r>
            <a:r>
              <a:rPr lang="es-ES_tradnl" sz="2400" smtClean="0">
                <a:latin typeface="Times New Roman" pitchFamily="18" charset="0"/>
                <a:sym typeface="Symbol" pitchFamily="18" charset="2"/>
              </a:rPr>
              <a:t>:</a:t>
            </a:r>
          </a:p>
          <a:p>
            <a:pPr marL="609600" indent="-609600" algn="just" defTabSz="384175" eaLnBrk="1" hangingPunct="1">
              <a:buFont typeface="Wingdings" pitchFamily="2" charset="2"/>
              <a:buNone/>
            </a:pPr>
            <a:endParaRPr lang="es-ES_tradnl" sz="2400" smtClean="0">
              <a:latin typeface="Times New Roman" pitchFamily="18" charset="0"/>
              <a:sym typeface="Symbol" pitchFamily="18" charset="2"/>
            </a:endParaRPr>
          </a:p>
          <a:p>
            <a:pPr marL="609600" indent="-609600" algn="just" defTabSz="384175" eaLnBrk="1" hangingPunct="1">
              <a:buFont typeface="Wingdings" pitchFamily="2" charset="2"/>
              <a:buAutoNum type="arabicPeriod"/>
            </a:pPr>
            <a:r>
              <a:rPr lang="es-ES" sz="2400" smtClean="0">
                <a:latin typeface="Times New Roman" pitchFamily="18" charset="0"/>
                <a:sym typeface="Symbol" pitchFamily="18" charset="2"/>
              </a:rPr>
              <a:t></a:t>
            </a:r>
            <a:r>
              <a:rPr lang="es-ES_tradnl" sz="2400" smtClean="0">
                <a:latin typeface="Times New Roman" pitchFamily="18" charset="0"/>
                <a:sym typeface="Symbol" pitchFamily="18" charset="2"/>
              </a:rPr>
              <a:t> debe ser estadísticamente no significativa.</a:t>
            </a:r>
          </a:p>
          <a:p>
            <a:pPr marL="609600" indent="-609600" algn="just" defTabSz="384175" eaLnBrk="1" hangingPunct="1">
              <a:buFont typeface="Wingdings" pitchFamily="2" charset="2"/>
              <a:buAutoNum type="arabicPeriod"/>
            </a:pPr>
            <a:r>
              <a:rPr lang="es-ES_tradnl" sz="2400" smtClean="0">
                <a:latin typeface="Times New Roman" pitchFamily="18" charset="0"/>
                <a:sym typeface="Symbol" pitchFamily="18" charset="2"/>
              </a:rPr>
              <a:t>El R</a:t>
            </a:r>
            <a:r>
              <a:rPr lang="es-ES_tradnl" sz="2400" baseline="30000" smtClean="0">
                <a:latin typeface="Times New Roman" pitchFamily="18" charset="0"/>
                <a:sym typeface="Symbol" pitchFamily="18" charset="2"/>
              </a:rPr>
              <a:t>2</a:t>
            </a:r>
            <a:r>
              <a:rPr lang="es-ES_tradnl" sz="2400" smtClean="0">
                <a:latin typeface="Times New Roman" pitchFamily="18" charset="0"/>
                <a:sym typeface="Symbol" pitchFamily="18" charset="2"/>
              </a:rPr>
              <a:t> debe ser a lo menos de un 15%.</a:t>
            </a:r>
          </a:p>
          <a:p>
            <a:pPr marL="609600" indent="-609600" algn="just" defTabSz="384175" eaLnBrk="1" hangingPunct="1">
              <a:buFont typeface="Wingdings" pitchFamily="2" charset="2"/>
              <a:buAutoNum type="arabicPeriod" startAt="2"/>
            </a:pPr>
            <a:r>
              <a:rPr lang="es-ES" sz="2400" smtClean="0">
                <a:latin typeface="Times New Roman" pitchFamily="18" charset="0"/>
                <a:sym typeface="Symbol" pitchFamily="18" charset="2"/>
              </a:rPr>
              <a:t></a:t>
            </a:r>
            <a:r>
              <a:rPr lang="es-ES_tradnl" sz="2400" baseline="-25000" smtClean="0">
                <a:latin typeface="Times New Roman" pitchFamily="18" charset="0"/>
                <a:sym typeface="Symbol" pitchFamily="18" charset="2"/>
              </a:rPr>
              <a:t>j</a:t>
            </a:r>
            <a:r>
              <a:rPr lang="es-ES_tradnl" sz="2400" smtClean="0">
                <a:latin typeface="Times New Roman" pitchFamily="18" charset="0"/>
                <a:sym typeface="Symbol" pitchFamily="18" charset="2"/>
              </a:rPr>
              <a:t> debe ser estadísticamente significativo.</a:t>
            </a:r>
            <a:endParaRPr lang="es-ES" sz="2400" baseline="-25000" smtClean="0">
              <a:latin typeface="Times New Roman" pitchFamily="18" charset="0"/>
              <a:sym typeface="Symbol" pitchFamily="18" charset="2"/>
            </a:endParaRPr>
          </a:p>
        </p:txBody>
      </p:sp>
      <p:graphicFrame>
        <p:nvGraphicFramePr>
          <p:cNvPr id="1026" name="Object 4"/>
          <p:cNvGraphicFramePr>
            <a:graphicFrameLocks noChangeAspect="1"/>
          </p:cNvGraphicFramePr>
          <p:nvPr/>
        </p:nvGraphicFramePr>
        <p:xfrm>
          <a:off x="2514600" y="2667000"/>
          <a:ext cx="4324350" cy="530225"/>
        </p:xfrm>
        <a:graphic>
          <a:graphicData uri="http://schemas.openxmlformats.org/presentationml/2006/ole">
            <p:oleObj spid="_x0000_s1026" r:id="rId3" imgW="1943100" imgH="241300" progId="Equation.3">
              <p:embed/>
            </p:oleObj>
          </a:graphicData>
        </a:graphic>
      </p:graphicFrame>
      <p:sp>
        <p:nvSpPr>
          <p:cNvPr id="6" name="54 CuadroTexto"/>
          <p:cNvSpPr txBox="1">
            <a:spLocks noChangeArrowheads="1"/>
          </p:cNvSpPr>
          <p:nvPr/>
        </p:nvSpPr>
        <p:spPr bwMode="auto">
          <a:xfrm>
            <a:off x="857250" y="6286500"/>
            <a:ext cx="7786688" cy="307975"/>
          </a:xfrm>
          <a:prstGeom prst="rect">
            <a:avLst/>
          </a:prstGeom>
          <a:noFill/>
          <a:ln w="9525">
            <a:noFill/>
            <a:miter lim="800000"/>
            <a:headEnd/>
            <a:tailEnd/>
          </a:ln>
        </p:spPr>
        <p:txBody>
          <a:bodyPr>
            <a:spAutoFit/>
          </a:bodyPr>
          <a:lstStyle/>
          <a:p>
            <a:pPr algn="ctr"/>
            <a:r>
              <a:rPr lang="es-AR" sz="1400" dirty="0">
                <a:solidFill>
                  <a:schemeClr val="accent1"/>
                </a:solidFill>
              </a:rPr>
              <a:t>Magister Santiago Tamous  </a:t>
            </a:r>
            <a:r>
              <a:rPr lang="es-AR" sz="1400" dirty="0" smtClean="0">
                <a:solidFill>
                  <a:schemeClr val="accent1"/>
                </a:solidFill>
                <a:hlinkClick r:id="rId4"/>
              </a:rPr>
              <a:t>santiagotamous@gmail.com</a:t>
            </a:r>
            <a:r>
              <a:rPr lang="es-AR" sz="1400" dirty="0" smtClean="0">
                <a:solidFill>
                  <a:schemeClr val="accent1"/>
                </a:solidFill>
              </a:rPr>
              <a:t> www.consultorfinanciero.com.ar    </a:t>
            </a:r>
            <a:endParaRPr lang="es-AR" sz="1400" dirty="0">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441</TotalTime>
  <Words>572</Words>
  <Application>Microsoft Office PowerPoint</Application>
  <PresentationFormat>Presentación en pantalla (4:3)</PresentationFormat>
  <Paragraphs>80</Paragraphs>
  <Slides>9</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9</vt:i4>
      </vt:variant>
    </vt:vector>
  </HeadingPairs>
  <TitlesOfParts>
    <vt:vector size="11" baseType="lpstr">
      <vt:lpstr>Flujo</vt:lpstr>
      <vt:lpstr>Microsoft Editor de ecuaciones 3.0</vt:lpstr>
      <vt:lpstr>Capital Assets Pricing Model</vt:lpstr>
      <vt:lpstr>Introducción </vt:lpstr>
      <vt:lpstr>Beta</vt:lpstr>
      <vt:lpstr>The Capital Assets Pricing Model</vt:lpstr>
      <vt:lpstr>Beta - observaciones</vt:lpstr>
      <vt:lpstr>Beta- Conclusión respecto a las observaciones</vt:lpstr>
      <vt:lpstr>Cálculo del coeficiente Beta</vt:lpstr>
      <vt:lpstr>El CAPM ex – post</vt:lpstr>
      <vt:lpstr>Diapositiva 9</vt:lpstr>
    </vt:vector>
  </TitlesOfParts>
  <Company>Palermo Multimedia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Estimación de Betas</dc:title>
  <dc:creator>Edinson Cornejo</dc:creator>
  <cp:lastModifiedBy>pc</cp:lastModifiedBy>
  <cp:revision>27</cp:revision>
  <dcterms:created xsi:type="dcterms:W3CDTF">2002-05-26T19:04:54Z</dcterms:created>
  <dcterms:modified xsi:type="dcterms:W3CDTF">2020-05-31T13:09:26Z</dcterms:modified>
</cp:coreProperties>
</file>